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League Spartan" charset="1" panose="00000800000000000000"/>
      <p:regular r:id="rId19"/>
    </p:embeddedFont>
    <p:embeddedFont>
      <p:font typeface="DM Sans" charset="1" panose="00000000000000000000"/>
      <p:regular r:id="rId20"/>
    </p:embeddedFont>
    <p:embeddedFont>
      <p:font typeface="DM Sans Bold" charset="1" panose="00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notesMasters/notesMaster1.xml" Type="http://schemas.openxmlformats.org/officeDocument/2006/relationships/notesMaster"/><Relationship Id="rId17" Target="theme/theme2.xml" Type="http://schemas.openxmlformats.org/officeDocument/2006/relationships/theme"/><Relationship Id="rId18" Target="notesSlides/notesSlide1.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notesSlides/notesSlide2.xml" Type="http://schemas.openxmlformats.org/officeDocument/2006/relationships/notesSlide"/><Relationship Id="rId22" Target="fonts/font22.fntdata" Type="http://schemas.openxmlformats.org/officeDocument/2006/relationships/font"/><Relationship Id="rId23" Target="notesSlides/notesSlide3.xml" Type="http://schemas.openxmlformats.org/officeDocument/2006/relationships/notesSlide"/><Relationship Id="rId24" Target="notesSlides/notesSlide4.xml" Type="http://schemas.openxmlformats.org/officeDocument/2006/relationships/notesSlide"/><Relationship Id="rId25" Target="notesSlides/notesSlide5.xml" Type="http://schemas.openxmlformats.org/officeDocument/2006/relationships/notesSlide"/><Relationship Id="rId26" Target="notesSlides/notesSlide6.xml" Type="http://schemas.openxmlformats.org/officeDocument/2006/relationships/notesSlide"/><Relationship Id="rId27" Target="notesSlides/notesSlide7.xml" Type="http://schemas.openxmlformats.org/officeDocument/2006/relationships/notesSlide"/><Relationship Id="rId28" Target="notesSlides/notesSlide8.xml" Type="http://schemas.openxmlformats.org/officeDocument/2006/relationships/notesSlide"/><Relationship Id="rId29" Target="notesSlides/notesSlide9.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purpose of this orientation is to ensure all student leaders of organization understand the policies and learn about to access resources for their groups. These policies apply to clubs, affinity groups, and alliance groups at BUA.</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BUA orgs are defined by 5 guidelines. </a:t>
            </a:r>
          </a:p>
          <a:p>
            <a:r>
              <a:rPr lang="en-US"/>
              <a:t/>
            </a:r>
          </a:p>
          <a:p>
            <a:r>
              <a:rPr lang="en-US"/>
              <a:t>1.	All BUA orgs must have a clear purpose that aligns with BUA’s mission. Say you love plants and you want to request a club where you sit around with your friends and talk about plants. That alone will not get your group approved by BUA standards. If you plan to teach your members about gardening and host a planting event youre likely to get approved. </a:t>
            </a:r>
          </a:p>
          <a:p>
            <a:r>
              <a:rPr lang="en-US"/>
              <a:t>2.	All BUA orgs must contribute something meaningful to the BUA community. That can be big or small. You might consider hosting gardening lessons, and a big school planting event. </a:t>
            </a:r>
          </a:p>
          <a:p>
            <a:r>
              <a:rPr lang="en-US"/>
              <a:t>3.	Your group must meet regularly, once a week, once every two weeks, once a month, or on another consistent schedule, and you must remain active the whole year.</a:t>
            </a:r>
          </a:p>
          <a:p>
            <a:r>
              <a:rPr lang="en-US"/>
              <a:t>a.	Your group must take attendance on club hub to show that there is interest in your group continuing. If you haven't met in the first few weeks of school, after the activity fair, then your group no longer exists. You will show that your group has met by listing group meetings and tracking attendance on club hub.</a:t>
            </a:r>
          </a:p>
          <a:p>
            <a:r>
              <a:rPr lang="en-US"/>
              <a:t>4.	It must have clear student leadership, It must have clear student leadership, which is what you are taking responsibility for here. Note, in order to support club success, you are limited to leading two orgs. This way, you can prioritize it in your schedule and be dedicated. You are welcome to be a member of however many orgs you’d like.</a:t>
            </a:r>
          </a:p>
          <a:p>
            <a:r>
              <a:rPr lang="en-US"/>
              <a:t/>
            </a:r>
          </a:p>
          <a:p>
            <a:r>
              <a:rPr lang="en-US"/>
              <a:t>5.	Your group must have a purpose that is meaningfully different from an existing organization.</a:t>
            </a:r>
          </a:p>
          <a:p>
            <a:r>
              <a:rPr lang="en-US"/>
              <a:t>a.	For example say you want to start a Crocheting Club. BUA already has a knitting and fiber arts club. So even if you say you want to only be crocheting, it is not different enough from a club that already exists and I would suggest you join that club and try to get more involved than a general member so you can emphasize crocheting.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Leadership includes organizing meetings, communicating with members, taking attendance, and ensuring you meet the mission of your club and BUA club expectations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	Advisor: If your group would like to request a budget, attend a conference or competition, host any groups or guest speakers, or if you will discuss potentially sensitive topics, then you need an advisor. You must re-ask your advisor and have them confirm it on club hub each year. Your groups goals change each year, and your advisor's commitments at school change each year, so you need to check in to make sure they have the bandwidth for whatever goals you're thinking about, and they align with them. Keep in mind that advisors are permitted to advise up to three groups per school year. You may also have an advisor even if one isn't required</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	Meeting time: You need to find a meeting time and add it to your club hub page. Be sure to confirm a meeting space with a teacher and list that on club hub, too.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Club Hub: Club Hub is BUA’s platform for all your student org-related needs. You will take attendance, post announcements, and create events on Club Hub. This year, they have added a chat feature that you are also permitted to use! All group communications should be shared through Club Hub. This way, students know where they can find information about what is happening in a group that they are already part of or are considering joining. Clubs, affinity groups, and alliance groups are not allowed to create or maintain social media accounts.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	Groups are permitted to put up posters to advertise special events. Posters must be 8.5 × 11 and can only go in designated spaces. Posters are allowed on designated boards ((1) in the back stair well, (2) by the side door, (3) and on the second floor by the corner classroom facing Storrow drive), lockers, and windows; Posters are not allowed on doors or walls and will be removed. Any posters posted on the walls or wood of doors will be removed. The tape damages the wall paint and wood.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	If you have an advisor and you would like to host an event the first person you should talk to is your advisor! If it will be an all school event or something that requires significant resources like booking spaces, catering, or requires a chaperone, you should reach out to me with your rough plan. I will determine if the event is feasible and connect you with the right people to move forward. If you plan to go on a off-campus outing, you need to complete a permission slip request through the student council website at least two weeks in advance. That includes confirming chaperones.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Your group must be approved before the activity fair in order to be permitted to attend. </a:t>
            </a:r>
          </a:p>
          <a:p>
            <a:r>
              <a:rPr lang="en-US"/>
              <a:t>2.	1. Complete Club Hub application</a:t>
            </a:r>
          </a:p>
          <a:p>
            <a:r>
              <a:rPr lang="en-US"/>
              <a:t>2. Every leader needs to Watch orientation + earn 100% on quiz (all leaders)</a:t>
            </a:r>
          </a:p>
          <a:p>
            <a:r>
              <a:rPr lang="en-US"/>
              <a:t>3. BUA reviews your application → approved → eligible for Activity Fair</a:t>
            </a:r>
          </a:p>
          <a:p>
            <a:r>
              <a:rPr lang="en-US"/>
              <a:t>3.	Once approved, I’ll send group leaders an email with details about how to prepare for the fair. </a:t>
            </a:r>
          </a:p>
          <a:p>
            <a:r>
              <a:rPr lang="en-US"/>
              <a:t>4.	In rare instances, a club may be approved after this initial club process. </a:t>
            </a:r>
          </a:p>
          <a:p>
            <a:r>
              <a:rPr lang="en-US"/>
              <a:t>5.	After the Activity Fair, groups that indicate in the policy quiz that they would like to request a budget will receive a message on Club Hub with the request details.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5.png" Type="http://schemas.openxmlformats.org/officeDocument/2006/relationships/image"/><Relationship Id="rId4" Target="https://www.buacademy.org/stuco/clubs/permission-slip-request/" TargetMode="External" Type="http://schemas.openxmlformats.org/officeDocument/2006/relationships/hyperlink"/></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9F0"/>
        </a:solidFill>
      </p:bgPr>
    </p:bg>
    <p:spTree>
      <p:nvGrpSpPr>
        <p:cNvPr id="1" name=""/>
        <p:cNvGrpSpPr/>
        <p:nvPr/>
      </p:nvGrpSpPr>
      <p:grpSpPr>
        <a:xfrm>
          <a:off x="0" y="0"/>
          <a:ext cx="0" cy="0"/>
          <a:chOff x="0" y="0"/>
          <a:chExt cx="0" cy="0"/>
        </a:xfrm>
      </p:grpSpPr>
      <p:grpSp>
        <p:nvGrpSpPr>
          <p:cNvPr name="Group 2" id="2"/>
          <p:cNvGrpSpPr/>
          <p:nvPr/>
        </p:nvGrpSpPr>
        <p:grpSpPr>
          <a:xfrm rot="0">
            <a:off x="6477000" y="0"/>
            <a:ext cx="3238500" cy="10287000"/>
            <a:chOff x="0" y="0"/>
            <a:chExt cx="4318000" cy="13716000"/>
          </a:xfrm>
        </p:grpSpPr>
        <p:sp>
          <p:nvSpPr>
            <p:cNvPr name="Freeform 3" id="3"/>
            <p:cNvSpPr/>
            <p:nvPr/>
          </p:nvSpPr>
          <p:spPr>
            <a:xfrm flipH="false" flipV="false" rot="0">
              <a:off x="0" y="0"/>
              <a:ext cx="4318000" cy="13716000"/>
            </a:xfrm>
            <a:custGeom>
              <a:avLst/>
              <a:gdLst/>
              <a:ahLst/>
              <a:cxnLst/>
              <a:rect r="r" b="b" t="t" l="l"/>
              <a:pathLst>
                <a:path h="13716000" w="4318000">
                  <a:moveTo>
                    <a:pt x="0" y="0"/>
                  </a:moveTo>
                  <a:lnTo>
                    <a:pt x="4318000" y="0"/>
                  </a:lnTo>
                  <a:lnTo>
                    <a:pt x="4318000" y="13716000"/>
                  </a:lnTo>
                  <a:lnTo>
                    <a:pt x="0" y="13716000"/>
                  </a:lnTo>
                  <a:close/>
                </a:path>
              </a:pathLst>
            </a:custGeom>
            <a:gradFill rotWithShape="true">
              <a:gsLst>
                <a:gs pos="0">
                  <a:srgbClr val="FFF9F0">
                    <a:alpha val="90000"/>
                  </a:srgbClr>
                </a:gs>
                <a:gs pos="100000">
                  <a:srgbClr val="FFF9F0">
                    <a:alpha val="0"/>
                  </a:srgbClr>
                </a:gs>
              </a:gsLst>
              <a:lin ang="16200000"/>
            </a:gradFill>
            <a:ln cap="sq">
              <a:noFill/>
              <a:prstDash val="solid"/>
              <a:miter/>
            </a:ln>
          </p:spPr>
        </p:sp>
        <p:sp>
          <p:nvSpPr>
            <p:cNvPr name="TextBox 4" id="4"/>
            <p:cNvSpPr txBox="true"/>
            <p:nvPr/>
          </p:nvSpPr>
          <p:spPr>
            <a:xfrm>
              <a:off x="0" y="-38100"/>
              <a:ext cx="4318000" cy="13754100"/>
            </a:xfrm>
            <a:prstGeom prst="rect">
              <a:avLst/>
            </a:prstGeom>
          </p:spPr>
          <p:txBody>
            <a:bodyPr anchor="ctr" rtlCol="false" tIns="50800" lIns="50800" bIns="50800" rIns="50800"/>
            <a:lstStyle/>
            <a:p>
              <a:pPr algn="l">
                <a:lnSpc>
                  <a:spcPts val="1679"/>
                </a:lnSpc>
              </a:pPr>
            </a:p>
          </p:txBody>
        </p:sp>
      </p:grpSp>
      <p:grpSp>
        <p:nvGrpSpPr>
          <p:cNvPr name="Group 5" id="5"/>
          <p:cNvGrpSpPr/>
          <p:nvPr/>
        </p:nvGrpSpPr>
        <p:grpSpPr>
          <a:xfrm rot="0">
            <a:off x="0" y="0"/>
            <a:ext cx="228600" cy="10287000"/>
            <a:chOff x="0" y="0"/>
            <a:chExt cx="304800" cy="13716000"/>
          </a:xfrm>
        </p:grpSpPr>
        <p:sp>
          <p:nvSpPr>
            <p:cNvPr name="Freeform 6" id="6"/>
            <p:cNvSpPr/>
            <p:nvPr/>
          </p:nvSpPr>
          <p:spPr>
            <a:xfrm flipH="false" flipV="false" rot="0">
              <a:off x="0" y="0"/>
              <a:ext cx="304800" cy="13716000"/>
            </a:xfrm>
            <a:custGeom>
              <a:avLst/>
              <a:gdLst/>
              <a:ahLst/>
              <a:cxnLst/>
              <a:rect r="r" b="b" t="t" l="l"/>
              <a:pathLst>
                <a:path h="13716000" w="304800">
                  <a:moveTo>
                    <a:pt x="152400" y="0"/>
                  </a:moveTo>
                  <a:lnTo>
                    <a:pt x="152400" y="0"/>
                  </a:lnTo>
                  <a:cubicBezTo>
                    <a:pt x="236568" y="0"/>
                    <a:pt x="304800" y="68232"/>
                    <a:pt x="304800" y="152400"/>
                  </a:cubicBezTo>
                  <a:lnTo>
                    <a:pt x="304800" y="13563600"/>
                  </a:lnTo>
                  <a:cubicBezTo>
                    <a:pt x="304800" y="13647769"/>
                    <a:pt x="236568" y="13716000"/>
                    <a:pt x="152400" y="13716000"/>
                  </a:cubicBezTo>
                  <a:lnTo>
                    <a:pt x="152400" y="13716000"/>
                  </a:lnTo>
                  <a:cubicBezTo>
                    <a:pt x="68232" y="13716000"/>
                    <a:pt x="0" y="13647769"/>
                    <a:pt x="0" y="13563600"/>
                  </a:cubicBezTo>
                  <a:lnTo>
                    <a:pt x="0" y="152400"/>
                  </a:lnTo>
                  <a:cubicBezTo>
                    <a:pt x="0" y="68232"/>
                    <a:pt x="68232" y="0"/>
                    <a:pt x="152400" y="0"/>
                  </a:cubicBezTo>
                  <a:close/>
                </a:path>
              </a:pathLst>
            </a:custGeom>
            <a:solidFill>
              <a:srgbClr val="FF6B6B"/>
            </a:solidFill>
            <a:ln cap="sq">
              <a:noFill/>
              <a:prstDash val="solid"/>
              <a:miter/>
            </a:ln>
          </p:spPr>
        </p:sp>
        <p:sp>
          <p:nvSpPr>
            <p:cNvPr name="TextBox 7" id="7"/>
            <p:cNvSpPr txBox="true"/>
            <p:nvPr/>
          </p:nvSpPr>
          <p:spPr>
            <a:xfrm>
              <a:off x="0" y="-38100"/>
              <a:ext cx="304800" cy="13754100"/>
            </a:xfrm>
            <a:prstGeom prst="rect">
              <a:avLst/>
            </a:prstGeom>
          </p:spPr>
          <p:txBody>
            <a:bodyPr anchor="ctr" rtlCol="false" tIns="50800" lIns="50800" bIns="50800" rIns="50800"/>
            <a:lstStyle/>
            <a:p>
              <a:pPr algn="l">
                <a:lnSpc>
                  <a:spcPts val="1679"/>
                </a:lnSpc>
              </a:pPr>
            </a:p>
          </p:txBody>
        </p:sp>
      </p:grpSp>
      <p:sp>
        <p:nvSpPr>
          <p:cNvPr name="Freeform 8" id="8"/>
          <p:cNvSpPr/>
          <p:nvPr/>
        </p:nvSpPr>
        <p:spPr>
          <a:xfrm flipH="false" flipV="false" rot="0">
            <a:off x="6241888" y="1831391"/>
            <a:ext cx="11017412" cy="6624219"/>
          </a:xfrm>
          <a:custGeom>
            <a:avLst/>
            <a:gdLst/>
            <a:ahLst/>
            <a:cxnLst/>
            <a:rect r="r" b="b" t="t" l="l"/>
            <a:pathLst>
              <a:path h="6624219" w="11017412">
                <a:moveTo>
                  <a:pt x="0" y="0"/>
                </a:moveTo>
                <a:lnTo>
                  <a:pt x="11017412" y="0"/>
                </a:lnTo>
                <a:lnTo>
                  <a:pt x="11017412" y="6624218"/>
                </a:lnTo>
                <a:lnTo>
                  <a:pt x="0" y="6624218"/>
                </a:lnTo>
                <a:lnTo>
                  <a:pt x="0" y="0"/>
                </a:lnTo>
                <a:close/>
              </a:path>
            </a:pathLst>
          </a:custGeom>
          <a:blipFill>
            <a:blip r:embed="rId3"/>
            <a:stretch>
              <a:fillRect l="0" t="0" r="0" b="0"/>
            </a:stretch>
          </a:blipFill>
        </p:spPr>
      </p:sp>
      <p:sp>
        <p:nvSpPr>
          <p:cNvPr name="TextBox 9" id="9"/>
          <p:cNvSpPr txBox="true"/>
          <p:nvPr/>
        </p:nvSpPr>
        <p:spPr>
          <a:xfrm rot="0">
            <a:off x="673500" y="2142840"/>
            <a:ext cx="5466907" cy="2198751"/>
          </a:xfrm>
          <a:prstGeom prst="rect">
            <a:avLst/>
          </a:prstGeom>
        </p:spPr>
        <p:txBody>
          <a:bodyPr anchor="t" rtlCol="false" tIns="0" lIns="0" bIns="0" rIns="0">
            <a:spAutoFit/>
          </a:bodyPr>
          <a:lstStyle/>
          <a:p>
            <a:pPr algn="l">
              <a:lnSpc>
                <a:spcPts val="5772"/>
              </a:lnSpc>
            </a:pPr>
            <a:r>
              <a:rPr lang="en-US" sz="5550" b="true">
                <a:solidFill>
                  <a:srgbClr val="17324D"/>
                </a:solidFill>
                <a:latin typeface="League Spartan"/>
                <a:ea typeface="League Spartan"/>
                <a:cs typeface="League Spartan"/>
                <a:sym typeface="League Spartan"/>
              </a:rPr>
              <a:t>BUA Student</a:t>
            </a:r>
          </a:p>
          <a:p>
            <a:pPr algn="l">
              <a:lnSpc>
                <a:spcPts val="5772"/>
              </a:lnSpc>
            </a:pPr>
            <a:r>
              <a:rPr lang="en-US" sz="5550" b="true">
                <a:solidFill>
                  <a:srgbClr val="17324D"/>
                </a:solidFill>
                <a:latin typeface="League Spartan"/>
                <a:ea typeface="League Spartan"/>
                <a:cs typeface="League Spartan"/>
                <a:sym typeface="League Spartan"/>
              </a:rPr>
              <a:t>Organization</a:t>
            </a:r>
          </a:p>
          <a:p>
            <a:pPr algn="l">
              <a:lnSpc>
                <a:spcPts val="5772"/>
              </a:lnSpc>
            </a:pPr>
            <a:r>
              <a:rPr lang="en-US" sz="5550" b="true">
                <a:solidFill>
                  <a:srgbClr val="17324D"/>
                </a:solidFill>
                <a:latin typeface="League Spartan"/>
                <a:ea typeface="League Spartan"/>
                <a:cs typeface="League Spartan"/>
                <a:sym typeface="League Spartan"/>
              </a:rPr>
              <a:t>Orientation</a:t>
            </a:r>
          </a:p>
        </p:txBody>
      </p:sp>
      <p:sp>
        <p:nvSpPr>
          <p:cNvPr name="TextBox 10" id="10"/>
          <p:cNvSpPr txBox="true"/>
          <p:nvPr/>
        </p:nvSpPr>
        <p:spPr>
          <a:xfrm rot="0">
            <a:off x="798250" y="4313016"/>
            <a:ext cx="4086137" cy="1108710"/>
          </a:xfrm>
          <a:prstGeom prst="rect">
            <a:avLst/>
          </a:prstGeom>
        </p:spPr>
        <p:txBody>
          <a:bodyPr anchor="t" rtlCol="false" tIns="0" lIns="0" bIns="0" rIns="0">
            <a:spAutoFit/>
          </a:bodyPr>
          <a:lstStyle/>
          <a:p>
            <a:pPr algn="l">
              <a:lnSpc>
                <a:spcPts val="2970"/>
              </a:lnSpc>
            </a:pPr>
            <a:r>
              <a:rPr lang="en-US" sz="2250">
                <a:solidFill>
                  <a:srgbClr val="17324D"/>
                </a:solidFill>
                <a:latin typeface="DM Sans"/>
                <a:ea typeface="DM Sans"/>
                <a:cs typeface="DM Sans"/>
                <a:sym typeface="DM Sans"/>
              </a:rPr>
              <a:t>Expectations, Policies, and Resources for Clubs, Affinity Groups , and Alliance Groups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9F0"/>
        </a:solidFill>
      </p:bgPr>
    </p:bg>
    <p:spTree>
      <p:nvGrpSpPr>
        <p:cNvPr id="1" name=""/>
        <p:cNvGrpSpPr/>
        <p:nvPr/>
      </p:nvGrpSpPr>
      <p:grpSpPr>
        <a:xfrm>
          <a:off x="0" y="0"/>
          <a:ext cx="0" cy="0"/>
          <a:chOff x="0" y="0"/>
          <a:chExt cx="0" cy="0"/>
        </a:xfrm>
      </p:grpSpPr>
      <p:sp>
        <p:nvSpPr>
          <p:cNvPr name="Freeform 2" id="2"/>
          <p:cNvSpPr/>
          <p:nvPr/>
        </p:nvSpPr>
        <p:spPr>
          <a:xfrm flipH="false" flipV="false" rot="0">
            <a:off x="3124074" y="3282689"/>
            <a:ext cx="11886313" cy="6043888"/>
          </a:xfrm>
          <a:custGeom>
            <a:avLst/>
            <a:gdLst/>
            <a:ahLst/>
            <a:cxnLst/>
            <a:rect r="r" b="b" t="t" l="l"/>
            <a:pathLst>
              <a:path h="6043888" w="11886313">
                <a:moveTo>
                  <a:pt x="0" y="0"/>
                </a:moveTo>
                <a:lnTo>
                  <a:pt x="11886313" y="0"/>
                </a:lnTo>
                <a:lnTo>
                  <a:pt x="11886313" y="6043888"/>
                </a:lnTo>
                <a:lnTo>
                  <a:pt x="0" y="6043888"/>
                </a:lnTo>
                <a:lnTo>
                  <a:pt x="0" y="0"/>
                </a:lnTo>
                <a:close/>
              </a:path>
            </a:pathLst>
          </a:custGeom>
          <a:blipFill>
            <a:blip r:embed="rId2"/>
            <a:stretch>
              <a:fillRect l="0" t="0" r="0" b="0"/>
            </a:stretch>
          </a:blipFill>
        </p:spPr>
      </p:sp>
      <p:sp>
        <p:nvSpPr>
          <p:cNvPr name="TextBox 3" id="3"/>
          <p:cNvSpPr txBox="true"/>
          <p:nvPr/>
        </p:nvSpPr>
        <p:spPr>
          <a:xfrm rot="0">
            <a:off x="1688177" y="1202436"/>
            <a:ext cx="14758108" cy="930783"/>
          </a:xfrm>
          <a:prstGeom prst="rect">
            <a:avLst/>
          </a:prstGeom>
        </p:spPr>
        <p:txBody>
          <a:bodyPr anchor="t" rtlCol="false" tIns="0" lIns="0" bIns="0" rIns="0">
            <a:spAutoFit/>
          </a:bodyPr>
          <a:lstStyle/>
          <a:p>
            <a:pPr algn="ctr">
              <a:lnSpc>
                <a:spcPts val="7176"/>
              </a:lnSpc>
            </a:pPr>
            <a:r>
              <a:rPr lang="en-US" sz="6900" b="true">
                <a:solidFill>
                  <a:srgbClr val="17324D"/>
                </a:solidFill>
                <a:latin typeface="League Spartan"/>
                <a:ea typeface="League Spartan"/>
                <a:cs typeface="League Spartan"/>
                <a:sym typeface="League Spartan"/>
              </a:rPr>
              <a:t>Thank you for your leadership!</a:t>
            </a:r>
          </a:p>
        </p:txBody>
      </p:sp>
      <p:sp>
        <p:nvSpPr>
          <p:cNvPr name="TextBox 4" id="4"/>
          <p:cNvSpPr txBox="true"/>
          <p:nvPr/>
        </p:nvSpPr>
        <p:spPr>
          <a:xfrm rot="0">
            <a:off x="4359454" y="2398434"/>
            <a:ext cx="9415554" cy="364617"/>
          </a:xfrm>
          <a:prstGeom prst="rect">
            <a:avLst/>
          </a:prstGeom>
        </p:spPr>
        <p:txBody>
          <a:bodyPr anchor="t" rtlCol="false" tIns="0" lIns="0" bIns="0" rIns="0">
            <a:spAutoFit/>
          </a:bodyPr>
          <a:lstStyle/>
          <a:p>
            <a:pPr algn="ctr">
              <a:lnSpc>
                <a:spcPts val="3069"/>
              </a:lnSpc>
            </a:pPr>
            <a:r>
              <a:rPr lang="en-US" sz="2325">
                <a:solidFill>
                  <a:srgbClr val="17324D"/>
                </a:solidFill>
                <a:latin typeface="DM Sans"/>
                <a:ea typeface="DM Sans"/>
                <a:cs typeface="DM Sans"/>
                <a:sym typeface="DM Sans"/>
              </a:rPr>
              <a:t>Reach out or stop by for guidance or to ask questions </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FFF9F0"/>
        </a:solidFill>
      </p:bgPr>
    </p:bg>
    <p:spTree>
      <p:nvGrpSpPr>
        <p:cNvPr id="1" name=""/>
        <p:cNvGrpSpPr/>
        <p:nvPr/>
      </p:nvGrpSpPr>
      <p:grpSpPr>
        <a:xfrm>
          <a:off x="0" y="0"/>
          <a:ext cx="0" cy="0"/>
          <a:chOff x="0" y="0"/>
          <a:chExt cx="0" cy="0"/>
        </a:xfrm>
      </p:grpSpPr>
      <p:grpSp>
        <p:nvGrpSpPr>
          <p:cNvPr name="Group 2" id="2"/>
          <p:cNvGrpSpPr/>
          <p:nvPr/>
        </p:nvGrpSpPr>
        <p:grpSpPr>
          <a:xfrm rot="0">
            <a:off x="914400" y="552450"/>
            <a:ext cx="16459200" cy="1328738"/>
            <a:chOff x="0" y="0"/>
            <a:chExt cx="21945600" cy="1771650"/>
          </a:xfrm>
        </p:grpSpPr>
        <p:sp>
          <p:nvSpPr>
            <p:cNvPr name="TextBox 3" id="3"/>
            <p:cNvSpPr txBox="true"/>
            <p:nvPr/>
          </p:nvSpPr>
          <p:spPr>
            <a:xfrm rot="0">
              <a:off x="0" y="-28575"/>
              <a:ext cx="1270000" cy="353695"/>
            </a:xfrm>
            <a:prstGeom prst="rect">
              <a:avLst/>
            </a:prstGeom>
          </p:spPr>
          <p:txBody>
            <a:bodyPr anchor="t" rtlCol="false" tIns="0" lIns="0" bIns="0" rIns="0">
              <a:spAutoFit/>
            </a:bodyPr>
            <a:lstStyle/>
            <a:p>
              <a:pPr algn="l">
                <a:lnSpc>
                  <a:spcPts val="2310"/>
                </a:lnSpc>
              </a:pPr>
              <a:r>
                <a:rPr lang="en-US" sz="1650" spc="231" b="true">
                  <a:solidFill>
                    <a:srgbClr val="3D7EFF"/>
                  </a:solidFill>
                  <a:latin typeface="DM Sans Bold"/>
                  <a:ea typeface="DM Sans Bold"/>
                  <a:cs typeface="DM Sans Bold"/>
                  <a:sym typeface="DM Sans Bold"/>
                </a:rPr>
                <a:t>01</a:t>
              </a:r>
            </a:p>
          </p:txBody>
        </p:sp>
        <p:sp>
          <p:nvSpPr>
            <p:cNvPr name="TextBox 4" id="4"/>
            <p:cNvSpPr txBox="true"/>
            <p:nvPr/>
          </p:nvSpPr>
          <p:spPr>
            <a:xfrm rot="0">
              <a:off x="0" y="625475"/>
              <a:ext cx="18415000" cy="872109"/>
            </a:xfrm>
            <a:prstGeom prst="rect">
              <a:avLst/>
            </a:prstGeom>
          </p:spPr>
          <p:txBody>
            <a:bodyPr anchor="t" rtlCol="false" tIns="0" lIns="0" bIns="0" rIns="0">
              <a:spAutoFit/>
            </a:bodyPr>
            <a:lstStyle/>
            <a:p>
              <a:pPr algn="l">
                <a:lnSpc>
                  <a:spcPts val="4836"/>
                </a:lnSpc>
              </a:pPr>
              <a:r>
                <a:rPr lang="en-US" sz="4650" b="true">
                  <a:solidFill>
                    <a:srgbClr val="17324D"/>
                  </a:solidFill>
                  <a:latin typeface="League Spartan"/>
                  <a:ea typeface="League Spartan"/>
                  <a:cs typeface="League Spartan"/>
                  <a:sym typeface="League Spartan"/>
                </a:rPr>
                <a:t>Can My Group Be a BUA Organization?</a:t>
              </a:r>
            </a:p>
          </p:txBody>
        </p:sp>
        <p:sp>
          <p:nvSpPr>
            <p:cNvPr name="AutoShape 5" id="5"/>
            <p:cNvSpPr/>
            <p:nvPr/>
          </p:nvSpPr>
          <p:spPr>
            <a:xfrm>
              <a:off x="0" y="1752600"/>
              <a:ext cx="21945600" cy="0"/>
            </a:xfrm>
            <a:prstGeom prst="line">
              <a:avLst/>
            </a:prstGeom>
            <a:ln cap="flat" w="38100">
              <a:solidFill>
                <a:srgbClr val="17324D"/>
              </a:solidFill>
              <a:prstDash val="solid"/>
              <a:headEnd type="none" len="sm" w="sm"/>
              <a:tailEnd type="none" len="sm" w="sm"/>
            </a:ln>
          </p:spPr>
        </p:sp>
      </p:grpSp>
      <p:grpSp>
        <p:nvGrpSpPr>
          <p:cNvPr name="Group 6" id="6"/>
          <p:cNvGrpSpPr/>
          <p:nvPr/>
        </p:nvGrpSpPr>
        <p:grpSpPr>
          <a:xfrm rot="0">
            <a:off x="914400" y="2381250"/>
            <a:ext cx="8105775" cy="2000250"/>
            <a:chOff x="0" y="0"/>
            <a:chExt cx="10807700" cy="2667000"/>
          </a:xfrm>
        </p:grpSpPr>
        <p:grpSp>
          <p:nvGrpSpPr>
            <p:cNvPr name="Group 7" id="7"/>
            <p:cNvGrpSpPr/>
            <p:nvPr/>
          </p:nvGrpSpPr>
          <p:grpSpPr>
            <a:xfrm rot="0">
              <a:off x="0" y="0"/>
              <a:ext cx="10807700" cy="2667000"/>
              <a:chOff x="0" y="0"/>
              <a:chExt cx="10807700" cy="2667000"/>
            </a:xfrm>
          </p:grpSpPr>
          <p:sp>
            <p:nvSpPr>
              <p:cNvPr name="Freeform 8" id="8"/>
              <p:cNvSpPr/>
              <p:nvPr/>
            </p:nvSpPr>
            <p:spPr>
              <a:xfrm flipH="false" flipV="false" rot="0">
                <a:off x="0" y="0"/>
                <a:ext cx="10807700" cy="2667000"/>
              </a:xfrm>
              <a:custGeom>
                <a:avLst/>
                <a:gdLst/>
                <a:ahLst/>
                <a:cxnLst/>
                <a:rect r="r" b="b" t="t" l="l"/>
                <a:pathLst>
                  <a:path h="2667000" w="10807700">
                    <a:moveTo>
                      <a:pt x="29847" y="0"/>
                    </a:moveTo>
                    <a:lnTo>
                      <a:pt x="10777853" y="0"/>
                    </a:lnTo>
                    <a:cubicBezTo>
                      <a:pt x="10785769" y="0"/>
                      <a:pt x="10793361" y="3145"/>
                      <a:pt x="10798958" y="8742"/>
                    </a:cubicBezTo>
                    <a:cubicBezTo>
                      <a:pt x="10804555" y="14339"/>
                      <a:pt x="10807700" y="21931"/>
                      <a:pt x="10807700" y="29847"/>
                    </a:cubicBezTo>
                    <a:lnTo>
                      <a:pt x="10807700" y="2637153"/>
                    </a:lnTo>
                    <a:cubicBezTo>
                      <a:pt x="10807700" y="2645069"/>
                      <a:pt x="10804555" y="2652661"/>
                      <a:pt x="10798958" y="2658258"/>
                    </a:cubicBezTo>
                    <a:cubicBezTo>
                      <a:pt x="10793361" y="2663855"/>
                      <a:pt x="10785769" y="2667000"/>
                      <a:pt x="10777853" y="2667000"/>
                    </a:cubicBezTo>
                    <a:lnTo>
                      <a:pt x="29847" y="2667000"/>
                    </a:lnTo>
                    <a:cubicBezTo>
                      <a:pt x="21931" y="2667000"/>
                      <a:pt x="14339" y="2663855"/>
                      <a:pt x="8742" y="2658258"/>
                    </a:cubicBezTo>
                    <a:cubicBezTo>
                      <a:pt x="3145" y="2652661"/>
                      <a:pt x="0" y="2645069"/>
                      <a:pt x="0" y="2637153"/>
                    </a:cubicBezTo>
                    <a:lnTo>
                      <a:pt x="0" y="29847"/>
                    </a:lnTo>
                    <a:cubicBezTo>
                      <a:pt x="0" y="21931"/>
                      <a:pt x="3145" y="14339"/>
                      <a:pt x="8742" y="8742"/>
                    </a:cubicBezTo>
                    <a:cubicBezTo>
                      <a:pt x="14339" y="3145"/>
                      <a:pt x="21931" y="0"/>
                      <a:pt x="29847" y="0"/>
                    </a:cubicBezTo>
                    <a:close/>
                  </a:path>
                </a:pathLst>
              </a:custGeom>
              <a:solidFill>
                <a:srgbClr val="FFFFFF"/>
              </a:solidFill>
              <a:ln cap="sq">
                <a:noFill/>
                <a:prstDash val="solid"/>
                <a:miter/>
              </a:ln>
            </p:spPr>
          </p:sp>
          <p:sp>
            <p:nvSpPr>
              <p:cNvPr name="TextBox 9" id="9"/>
              <p:cNvSpPr txBox="true"/>
              <p:nvPr/>
            </p:nvSpPr>
            <p:spPr>
              <a:xfrm>
                <a:off x="0" y="-38100"/>
                <a:ext cx="10807700" cy="2705100"/>
              </a:xfrm>
              <a:prstGeom prst="rect">
                <a:avLst/>
              </a:prstGeom>
            </p:spPr>
            <p:txBody>
              <a:bodyPr anchor="ctr" rtlCol="false" tIns="50800" lIns="50800" bIns="50800" rIns="50800"/>
              <a:lstStyle/>
              <a:p>
                <a:pPr algn="l">
                  <a:lnSpc>
                    <a:spcPts val="1679"/>
                  </a:lnSpc>
                </a:pPr>
              </a:p>
            </p:txBody>
          </p:sp>
        </p:grpSp>
        <p:grpSp>
          <p:nvGrpSpPr>
            <p:cNvPr name="Group 10" id="10"/>
            <p:cNvGrpSpPr/>
            <p:nvPr/>
          </p:nvGrpSpPr>
          <p:grpSpPr>
            <a:xfrm rot="0">
              <a:off x="381000" y="482600"/>
              <a:ext cx="609600" cy="623722"/>
              <a:chOff x="0" y="0"/>
              <a:chExt cx="609600" cy="623722"/>
            </a:xfrm>
          </p:grpSpPr>
          <p:sp>
            <p:nvSpPr>
              <p:cNvPr name="Freeform 11" id="11"/>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3D7EFF"/>
              </a:solidFill>
              <a:ln cap="sq">
                <a:noFill/>
                <a:prstDash val="solid"/>
                <a:miter/>
              </a:ln>
            </p:spPr>
          </p:sp>
          <p:sp>
            <p:nvSpPr>
              <p:cNvPr name="TextBox 12" id="12"/>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1</a:t>
                </a:r>
              </a:p>
            </p:txBody>
          </p:sp>
        </p:grpSp>
        <p:sp>
          <p:nvSpPr>
            <p:cNvPr name="TextBox 13" id="13"/>
            <p:cNvSpPr txBox="true"/>
            <p:nvPr/>
          </p:nvSpPr>
          <p:spPr>
            <a:xfrm rot="0">
              <a:off x="1219200" y="530225"/>
              <a:ext cx="9131300" cy="443103"/>
            </a:xfrm>
            <a:prstGeom prst="rect">
              <a:avLst/>
            </a:prstGeom>
          </p:spPr>
          <p:txBody>
            <a:bodyPr anchor="t" rtlCol="false" tIns="0" lIns="0" bIns="0" rIns="0">
              <a:spAutoFit/>
            </a:bodyPr>
            <a:lstStyle/>
            <a:p>
              <a:pPr algn="l">
                <a:lnSpc>
                  <a:spcPts val="2772"/>
                </a:lnSpc>
              </a:pPr>
              <a:r>
                <a:rPr lang="en-US" sz="2100">
                  <a:solidFill>
                    <a:srgbClr val="17324D"/>
                  </a:solidFill>
                  <a:latin typeface="DM Sans"/>
                  <a:ea typeface="DM Sans"/>
                  <a:cs typeface="DM Sans"/>
                  <a:sym typeface="DM Sans"/>
                </a:rPr>
                <a:t>A clear purpose aligned with BUA’s mission</a:t>
              </a:r>
            </a:p>
          </p:txBody>
        </p:sp>
      </p:grpSp>
      <p:grpSp>
        <p:nvGrpSpPr>
          <p:cNvPr name="Group 14" id="14"/>
          <p:cNvGrpSpPr/>
          <p:nvPr/>
        </p:nvGrpSpPr>
        <p:grpSpPr>
          <a:xfrm rot="0">
            <a:off x="9267825" y="2381250"/>
            <a:ext cx="8105775" cy="2000250"/>
            <a:chOff x="0" y="0"/>
            <a:chExt cx="10807700" cy="2667000"/>
          </a:xfrm>
        </p:grpSpPr>
        <p:grpSp>
          <p:nvGrpSpPr>
            <p:cNvPr name="Group 15" id="15"/>
            <p:cNvGrpSpPr/>
            <p:nvPr/>
          </p:nvGrpSpPr>
          <p:grpSpPr>
            <a:xfrm rot="0">
              <a:off x="0" y="0"/>
              <a:ext cx="10807700" cy="2667000"/>
              <a:chOff x="0" y="0"/>
              <a:chExt cx="10807700" cy="2667000"/>
            </a:xfrm>
          </p:grpSpPr>
          <p:sp>
            <p:nvSpPr>
              <p:cNvPr name="Freeform 16" id="16"/>
              <p:cNvSpPr/>
              <p:nvPr/>
            </p:nvSpPr>
            <p:spPr>
              <a:xfrm flipH="false" flipV="false" rot="0">
                <a:off x="0" y="0"/>
                <a:ext cx="10807700" cy="2667000"/>
              </a:xfrm>
              <a:custGeom>
                <a:avLst/>
                <a:gdLst/>
                <a:ahLst/>
                <a:cxnLst/>
                <a:rect r="r" b="b" t="t" l="l"/>
                <a:pathLst>
                  <a:path h="2667000" w="10807700">
                    <a:moveTo>
                      <a:pt x="29847" y="0"/>
                    </a:moveTo>
                    <a:lnTo>
                      <a:pt x="10777853" y="0"/>
                    </a:lnTo>
                    <a:cubicBezTo>
                      <a:pt x="10785769" y="0"/>
                      <a:pt x="10793361" y="3145"/>
                      <a:pt x="10798958" y="8742"/>
                    </a:cubicBezTo>
                    <a:cubicBezTo>
                      <a:pt x="10804555" y="14339"/>
                      <a:pt x="10807700" y="21931"/>
                      <a:pt x="10807700" y="29847"/>
                    </a:cubicBezTo>
                    <a:lnTo>
                      <a:pt x="10807700" y="2637153"/>
                    </a:lnTo>
                    <a:cubicBezTo>
                      <a:pt x="10807700" y="2645069"/>
                      <a:pt x="10804555" y="2652661"/>
                      <a:pt x="10798958" y="2658258"/>
                    </a:cubicBezTo>
                    <a:cubicBezTo>
                      <a:pt x="10793361" y="2663855"/>
                      <a:pt x="10785769" y="2667000"/>
                      <a:pt x="10777853" y="2667000"/>
                    </a:cubicBezTo>
                    <a:lnTo>
                      <a:pt x="29847" y="2667000"/>
                    </a:lnTo>
                    <a:cubicBezTo>
                      <a:pt x="21931" y="2667000"/>
                      <a:pt x="14339" y="2663855"/>
                      <a:pt x="8742" y="2658258"/>
                    </a:cubicBezTo>
                    <a:cubicBezTo>
                      <a:pt x="3145" y="2652661"/>
                      <a:pt x="0" y="2645069"/>
                      <a:pt x="0" y="2637153"/>
                    </a:cubicBezTo>
                    <a:lnTo>
                      <a:pt x="0" y="29847"/>
                    </a:lnTo>
                    <a:cubicBezTo>
                      <a:pt x="0" y="21931"/>
                      <a:pt x="3145" y="14339"/>
                      <a:pt x="8742" y="8742"/>
                    </a:cubicBezTo>
                    <a:cubicBezTo>
                      <a:pt x="14339" y="3145"/>
                      <a:pt x="21931" y="0"/>
                      <a:pt x="29847" y="0"/>
                    </a:cubicBezTo>
                    <a:close/>
                  </a:path>
                </a:pathLst>
              </a:custGeom>
              <a:solidFill>
                <a:srgbClr val="FFFFFF"/>
              </a:solidFill>
              <a:ln cap="sq">
                <a:noFill/>
                <a:prstDash val="solid"/>
                <a:miter/>
              </a:ln>
            </p:spPr>
          </p:sp>
          <p:sp>
            <p:nvSpPr>
              <p:cNvPr name="TextBox 17" id="17"/>
              <p:cNvSpPr txBox="true"/>
              <p:nvPr/>
            </p:nvSpPr>
            <p:spPr>
              <a:xfrm>
                <a:off x="0" y="-38100"/>
                <a:ext cx="10807700" cy="2705100"/>
              </a:xfrm>
              <a:prstGeom prst="rect">
                <a:avLst/>
              </a:prstGeom>
            </p:spPr>
            <p:txBody>
              <a:bodyPr anchor="ctr" rtlCol="false" tIns="50800" lIns="50800" bIns="50800" rIns="50800"/>
              <a:lstStyle/>
              <a:p>
                <a:pPr algn="l">
                  <a:lnSpc>
                    <a:spcPts val="1679"/>
                  </a:lnSpc>
                </a:pPr>
              </a:p>
            </p:txBody>
          </p:sp>
        </p:grpSp>
        <p:grpSp>
          <p:nvGrpSpPr>
            <p:cNvPr name="Group 18" id="18"/>
            <p:cNvGrpSpPr/>
            <p:nvPr/>
          </p:nvGrpSpPr>
          <p:grpSpPr>
            <a:xfrm rot="0">
              <a:off x="381000" y="482600"/>
              <a:ext cx="609600" cy="623722"/>
              <a:chOff x="0" y="0"/>
              <a:chExt cx="609600" cy="623722"/>
            </a:xfrm>
          </p:grpSpPr>
          <p:sp>
            <p:nvSpPr>
              <p:cNvPr name="Freeform 19" id="19"/>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FF6B6B"/>
              </a:solidFill>
              <a:ln cap="sq">
                <a:noFill/>
                <a:prstDash val="solid"/>
                <a:miter/>
              </a:ln>
            </p:spPr>
          </p:sp>
          <p:sp>
            <p:nvSpPr>
              <p:cNvPr name="TextBox 20" id="20"/>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2</a:t>
                </a:r>
              </a:p>
            </p:txBody>
          </p:sp>
        </p:grpSp>
        <p:sp>
          <p:nvSpPr>
            <p:cNvPr name="TextBox 21" id="21"/>
            <p:cNvSpPr txBox="true"/>
            <p:nvPr/>
          </p:nvSpPr>
          <p:spPr>
            <a:xfrm rot="0">
              <a:off x="1219200" y="530225"/>
              <a:ext cx="9131300" cy="443103"/>
            </a:xfrm>
            <a:prstGeom prst="rect">
              <a:avLst/>
            </a:prstGeom>
          </p:spPr>
          <p:txBody>
            <a:bodyPr anchor="t" rtlCol="false" tIns="0" lIns="0" bIns="0" rIns="0">
              <a:spAutoFit/>
            </a:bodyPr>
            <a:lstStyle/>
            <a:p>
              <a:pPr algn="l">
                <a:lnSpc>
                  <a:spcPts val="2772"/>
                </a:lnSpc>
              </a:pPr>
              <a:r>
                <a:rPr lang="en-US" sz="2100">
                  <a:solidFill>
                    <a:srgbClr val="17324D"/>
                  </a:solidFill>
                  <a:latin typeface="DM Sans"/>
                  <a:ea typeface="DM Sans"/>
                  <a:cs typeface="DM Sans"/>
                  <a:sym typeface="DM Sans"/>
                </a:rPr>
                <a:t>A meaningful contribution to the BUA community</a:t>
              </a:r>
            </a:p>
          </p:txBody>
        </p:sp>
      </p:grpSp>
      <p:grpSp>
        <p:nvGrpSpPr>
          <p:cNvPr name="Group 22" id="22"/>
          <p:cNvGrpSpPr/>
          <p:nvPr/>
        </p:nvGrpSpPr>
        <p:grpSpPr>
          <a:xfrm rot="0">
            <a:off x="914400" y="4629150"/>
            <a:ext cx="8105775" cy="2243404"/>
            <a:chOff x="0" y="0"/>
            <a:chExt cx="10807700" cy="2991206"/>
          </a:xfrm>
        </p:grpSpPr>
        <p:grpSp>
          <p:nvGrpSpPr>
            <p:cNvPr name="Group 23" id="23"/>
            <p:cNvGrpSpPr/>
            <p:nvPr/>
          </p:nvGrpSpPr>
          <p:grpSpPr>
            <a:xfrm rot="0">
              <a:off x="0" y="0"/>
              <a:ext cx="10807700" cy="2991206"/>
              <a:chOff x="0" y="0"/>
              <a:chExt cx="10807700" cy="2991206"/>
            </a:xfrm>
          </p:grpSpPr>
          <p:sp>
            <p:nvSpPr>
              <p:cNvPr name="Freeform 24" id="24"/>
              <p:cNvSpPr/>
              <p:nvPr/>
            </p:nvSpPr>
            <p:spPr>
              <a:xfrm flipH="false" flipV="false" rot="0">
                <a:off x="0" y="0"/>
                <a:ext cx="10807700" cy="2991206"/>
              </a:xfrm>
              <a:custGeom>
                <a:avLst/>
                <a:gdLst/>
                <a:ahLst/>
                <a:cxnLst/>
                <a:rect r="r" b="b" t="t" l="l"/>
                <a:pathLst>
                  <a:path h="2991206" w="10807700">
                    <a:moveTo>
                      <a:pt x="29847" y="0"/>
                    </a:moveTo>
                    <a:lnTo>
                      <a:pt x="10777853" y="0"/>
                    </a:lnTo>
                    <a:cubicBezTo>
                      <a:pt x="10785769" y="0"/>
                      <a:pt x="10793361" y="3145"/>
                      <a:pt x="10798958" y="8742"/>
                    </a:cubicBezTo>
                    <a:cubicBezTo>
                      <a:pt x="10804555" y="14339"/>
                      <a:pt x="10807700" y="21931"/>
                      <a:pt x="10807700" y="29847"/>
                    </a:cubicBezTo>
                    <a:lnTo>
                      <a:pt x="10807700" y="2961358"/>
                    </a:lnTo>
                    <a:cubicBezTo>
                      <a:pt x="10807700" y="2969274"/>
                      <a:pt x="10804555" y="2976866"/>
                      <a:pt x="10798958" y="2982463"/>
                    </a:cubicBezTo>
                    <a:cubicBezTo>
                      <a:pt x="10793361" y="2988061"/>
                      <a:pt x="10785769" y="2991206"/>
                      <a:pt x="10777853" y="2991206"/>
                    </a:cubicBezTo>
                    <a:lnTo>
                      <a:pt x="29847" y="2991206"/>
                    </a:lnTo>
                    <a:cubicBezTo>
                      <a:pt x="21931" y="2991206"/>
                      <a:pt x="14339" y="2988061"/>
                      <a:pt x="8742" y="2982463"/>
                    </a:cubicBezTo>
                    <a:cubicBezTo>
                      <a:pt x="3145" y="2976866"/>
                      <a:pt x="0" y="2969274"/>
                      <a:pt x="0" y="2961358"/>
                    </a:cubicBezTo>
                    <a:lnTo>
                      <a:pt x="0" y="29847"/>
                    </a:lnTo>
                    <a:cubicBezTo>
                      <a:pt x="0" y="21931"/>
                      <a:pt x="3145" y="14339"/>
                      <a:pt x="8742" y="8742"/>
                    </a:cubicBezTo>
                    <a:cubicBezTo>
                      <a:pt x="14339" y="3145"/>
                      <a:pt x="21931" y="0"/>
                      <a:pt x="29847" y="0"/>
                    </a:cubicBezTo>
                    <a:close/>
                  </a:path>
                </a:pathLst>
              </a:custGeom>
              <a:solidFill>
                <a:srgbClr val="FFFFFF"/>
              </a:solidFill>
              <a:ln cap="sq">
                <a:noFill/>
                <a:prstDash val="solid"/>
                <a:miter/>
              </a:ln>
            </p:spPr>
          </p:sp>
          <p:sp>
            <p:nvSpPr>
              <p:cNvPr name="TextBox 25" id="25"/>
              <p:cNvSpPr txBox="true"/>
              <p:nvPr/>
            </p:nvSpPr>
            <p:spPr>
              <a:xfrm>
                <a:off x="0" y="-38100"/>
                <a:ext cx="10807700" cy="3029306"/>
              </a:xfrm>
              <a:prstGeom prst="rect">
                <a:avLst/>
              </a:prstGeom>
            </p:spPr>
            <p:txBody>
              <a:bodyPr anchor="ctr" rtlCol="false" tIns="50800" lIns="50800" bIns="50800" rIns="50800"/>
              <a:lstStyle/>
              <a:p>
                <a:pPr algn="l">
                  <a:lnSpc>
                    <a:spcPts val="1679"/>
                  </a:lnSpc>
                </a:pPr>
              </a:p>
            </p:txBody>
          </p:sp>
        </p:grpSp>
        <p:grpSp>
          <p:nvGrpSpPr>
            <p:cNvPr name="Group 26" id="26"/>
            <p:cNvGrpSpPr/>
            <p:nvPr/>
          </p:nvGrpSpPr>
          <p:grpSpPr>
            <a:xfrm rot="0">
              <a:off x="381000" y="482600"/>
              <a:ext cx="609600" cy="623722"/>
              <a:chOff x="0" y="0"/>
              <a:chExt cx="609600" cy="623722"/>
            </a:xfrm>
          </p:grpSpPr>
          <p:sp>
            <p:nvSpPr>
              <p:cNvPr name="Freeform 27" id="27"/>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41C7B5"/>
              </a:solidFill>
              <a:ln cap="sq">
                <a:noFill/>
                <a:prstDash val="solid"/>
                <a:miter/>
              </a:ln>
            </p:spPr>
          </p:sp>
          <p:sp>
            <p:nvSpPr>
              <p:cNvPr name="TextBox 28" id="28"/>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3</a:t>
                </a:r>
              </a:p>
            </p:txBody>
          </p:sp>
        </p:grpSp>
        <p:sp>
          <p:nvSpPr>
            <p:cNvPr name="TextBox 29" id="29"/>
            <p:cNvSpPr txBox="true"/>
            <p:nvPr/>
          </p:nvSpPr>
          <p:spPr>
            <a:xfrm rot="0">
              <a:off x="1219200" y="530225"/>
              <a:ext cx="9131300" cy="900303"/>
            </a:xfrm>
            <a:prstGeom prst="rect">
              <a:avLst/>
            </a:prstGeom>
          </p:spPr>
          <p:txBody>
            <a:bodyPr anchor="t" rtlCol="false" tIns="0" lIns="0" bIns="0" rIns="0">
              <a:spAutoFit/>
            </a:bodyPr>
            <a:lstStyle/>
            <a:p>
              <a:pPr algn="l">
                <a:lnSpc>
                  <a:spcPts val="2772"/>
                </a:lnSpc>
              </a:pPr>
              <a:r>
                <a:rPr lang="en-US" sz="2100">
                  <a:solidFill>
                    <a:srgbClr val="17324D"/>
                  </a:solidFill>
                  <a:latin typeface="DM Sans"/>
                  <a:ea typeface="DM Sans"/>
                  <a:cs typeface="DM Sans"/>
                  <a:sym typeface="DM Sans"/>
                </a:rPr>
                <a:t>Regular meetings and year-round activity; take attendance</a:t>
              </a:r>
            </a:p>
          </p:txBody>
        </p:sp>
      </p:grpSp>
      <p:grpSp>
        <p:nvGrpSpPr>
          <p:cNvPr name="Group 30" id="30"/>
          <p:cNvGrpSpPr/>
          <p:nvPr/>
        </p:nvGrpSpPr>
        <p:grpSpPr>
          <a:xfrm rot="0">
            <a:off x="9267825" y="4629150"/>
            <a:ext cx="8105775" cy="2000250"/>
            <a:chOff x="0" y="0"/>
            <a:chExt cx="10807700" cy="2667000"/>
          </a:xfrm>
        </p:grpSpPr>
        <p:grpSp>
          <p:nvGrpSpPr>
            <p:cNvPr name="Group 31" id="31"/>
            <p:cNvGrpSpPr/>
            <p:nvPr/>
          </p:nvGrpSpPr>
          <p:grpSpPr>
            <a:xfrm rot="0">
              <a:off x="0" y="0"/>
              <a:ext cx="10807700" cy="2667000"/>
              <a:chOff x="0" y="0"/>
              <a:chExt cx="10807700" cy="2667000"/>
            </a:xfrm>
          </p:grpSpPr>
          <p:sp>
            <p:nvSpPr>
              <p:cNvPr name="Freeform 32" id="32"/>
              <p:cNvSpPr/>
              <p:nvPr/>
            </p:nvSpPr>
            <p:spPr>
              <a:xfrm flipH="false" flipV="false" rot="0">
                <a:off x="0" y="0"/>
                <a:ext cx="10807700" cy="2667000"/>
              </a:xfrm>
              <a:custGeom>
                <a:avLst/>
                <a:gdLst/>
                <a:ahLst/>
                <a:cxnLst/>
                <a:rect r="r" b="b" t="t" l="l"/>
                <a:pathLst>
                  <a:path h="2667000" w="10807700">
                    <a:moveTo>
                      <a:pt x="29847" y="0"/>
                    </a:moveTo>
                    <a:lnTo>
                      <a:pt x="10777853" y="0"/>
                    </a:lnTo>
                    <a:cubicBezTo>
                      <a:pt x="10785769" y="0"/>
                      <a:pt x="10793361" y="3145"/>
                      <a:pt x="10798958" y="8742"/>
                    </a:cubicBezTo>
                    <a:cubicBezTo>
                      <a:pt x="10804555" y="14339"/>
                      <a:pt x="10807700" y="21931"/>
                      <a:pt x="10807700" y="29847"/>
                    </a:cubicBezTo>
                    <a:lnTo>
                      <a:pt x="10807700" y="2637153"/>
                    </a:lnTo>
                    <a:cubicBezTo>
                      <a:pt x="10807700" y="2645069"/>
                      <a:pt x="10804555" y="2652661"/>
                      <a:pt x="10798958" y="2658258"/>
                    </a:cubicBezTo>
                    <a:cubicBezTo>
                      <a:pt x="10793361" y="2663855"/>
                      <a:pt x="10785769" y="2667000"/>
                      <a:pt x="10777853" y="2667000"/>
                    </a:cubicBezTo>
                    <a:lnTo>
                      <a:pt x="29847" y="2667000"/>
                    </a:lnTo>
                    <a:cubicBezTo>
                      <a:pt x="21931" y="2667000"/>
                      <a:pt x="14339" y="2663855"/>
                      <a:pt x="8742" y="2658258"/>
                    </a:cubicBezTo>
                    <a:cubicBezTo>
                      <a:pt x="3145" y="2652661"/>
                      <a:pt x="0" y="2645069"/>
                      <a:pt x="0" y="2637153"/>
                    </a:cubicBezTo>
                    <a:lnTo>
                      <a:pt x="0" y="29847"/>
                    </a:lnTo>
                    <a:cubicBezTo>
                      <a:pt x="0" y="21931"/>
                      <a:pt x="3145" y="14339"/>
                      <a:pt x="8742" y="8742"/>
                    </a:cubicBezTo>
                    <a:cubicBezTo>
                      <a:pt x="14339" y="3145"/>
                      <a:pt x="21931" y="0"/>
                      <a:pt x="29847" y="0"/>
                    </a:cubicBezTo>
                    <a:close/>
                  </a:path>
                </a:pathLst>
              </a:custGeom>
              <a:solidFill>
                <a:srgbClr val="FFFFFF"/>
              </a:solidFill>
              <a:ln cap="sq">
                <a:noFill/>
                <a:prstDash val="solid"/>
                <a:miter/>
              </a:ln>
            </p:spPr>
          </p:sp>
          <p:sp>
            <p:nvSpPr>
              <p:cNvPr name="TextBox 33" id="33"/>
              <p:cNvSpPr txBox="true"/>
              <p:nvPr/>
            </p:nvSpPr>
            <p:spPr>
              <a:xfrm>
                <a:off x="0" y="-38100"/>
                <a:ext cx="10807700" cy="2705100"/>
              </a:xfrm>
              <a:prstGeom prst="rect">
                <a:avLst/>
              </a:prstGeom>
            </p:spPr>
            <p:txBody>
              <a:bodyPr anchor="ctr" rtlCol="false" tIns="50800" lIns="50800" bIns="50800" rIns="50800"/>
              <a:lstStyle/>
              <a:p>
                <a:pPr algn="l">
                  <a:lnSpc>
                    <a:spcPts val="1679"/>
                  </a:lnSpc>
                </a:pPr>
              </a:p>
            </p:txBody>
          </p:sp>
        </p:grpSp>
        <p:grpSp>
          <p:nvGrpSpPr>
            <p:cNvPr name="Group 34" id="34"/>
            <p:cNvGrpSpPr/>
            <p:nvPr/>
          </p:nvGrpSpPr>
          <p:grpSpPr>
            <a:xfrm rot="0">
              <a:off x="381000" y="482600"/>
              <a:ext cx="609600" cy="623722"/>
              <a:chOff x="0" y="0"/>
              <a:chExt cx="609600" cy="623722"/>
            </a:xfrm>
          </p:grpSpPr>
          <p:sp>
            <p:nvSpPr>
              <p:cNvPr name="Freeform 35" id="35"/>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FFC857"/>
              </a:solidFill>
              <a:ln cap="sq">
                <a:noFill/>
                <a:prstDash val="solid"/>
                <a:miter/>
              </a:ln>
            </p:spPr>
          </p:sp>
          <p:sp>
            <p:nvSpPr>
              <p:cNvPr name="TextBox 36" id="36"/>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4</a:t>
                </a:r>
              </a:p>
            </p:txBody>
          </p:sp>
        </p:grpSp>
        <p:sp>
          <p:nvSpPr>
            <p:cNvPr name="TextBox 37" id="37"/>
            <p:cNvSpPr txBox="true"/>
            <p:nvPr/>
          </p:nvSpPr>
          <p:spPr>
            <a:xfrm rot="0">
              <a:off x="1219200" y="530225"/>
              <a:ext cx="9131300" cy="900303"/>
            </a:xfrm>
            <a:prstGeom prst="rect">
              <a:avLst/>
            </a:prstGeom>
          </p:spPr>
          <p:txBody>
            <a:bodyPr anchor="t" rtlCol="false" tIns="0" lIns="0" bIns="0" rIns="0">
              <a:spAutoFit/>
            </a:bodyPr>
            <a:lstStyle/>
            <a:p>
              <a:pPr algn="l">
                <a:lnSpc>
                  <a:spcPts val="2772"/>
                </a:lnSpc>
              </a:pPr>
              <a:r>
                <a:rPr lang="en-US" sz="2100">
                  <a:solidFill>
                    <a:srgbClr val="17324D"/>
                  </a:solidFill>
                  <a:latin typeface="DM Sans"/>
                  <a:ea typeface="DM Sans"/>
                  <a:cs typeface="DM Sans"/>
                  <a:sym typeface="DM Sans"/>
                </a:rPr>
                <a:t>Clear student leadership — each student may lead no more than 2 organizations</a:t>
              </a:r>
            </a:p>
          </p:txBody>
        </p:sp>
      </p:grpSp>
      <p:grpSp>
        <p:nvGrpSpPr>
          <p:cNvPr name="Group 38" id="38"/>
          <p:cNvGrpSpPr/>
          <p:nvPr/>
        </p:nvGrpSpPr>
        <p:grpSpPr>
          <a:xfrm rot="0">
            <a:off x="914400" y="6877050"/>
            <a:ext cx="8105775" cy="1757096"/>
            <a:chOff x="0" y="0"/>
            <a:chExt cx="10807700" cy="2342794"/>
          </a:xfrm>
        </p:grpSpPr>
        <p:grpSp>
          <p:nvGrpSpPr>
            <p:cNvPr name="Group 39" id="39"/>
            <p:cNvGrpSpPr/>
            <p:nvPr/>
          </p:nvGrpSpPr>
          <p:grpSpPr>
            <a:xfrm rot="0">
              <a:off x="0" y="0"/>
              <a:ext cx="10807700" cy="2342794"/>
              <a:chOff x="0" y="0"/>
              <a:chExt cx="10807700" cy="2342794"/>
            </a:xfrm>
          </p:grpSpPr>
          <p:sp>
            <p:nvSpPr>
              <p:cNvPr name="Freeform 40" id="40"/>
              <p:cNvSpPr/>
              <p:nvPr/>
            </p:nvSpPr>
            <p:spPr>
              <a:xfrm flipH="false" flipV="false" rot="0">
                <a:off x="0" y="0"/>
                <a:ext cx="10807700" cy="2342794"/>
              </a:xfrm>
              <a:custGeom>
                <a:avLst/>
                <a:gdLst/>
                <a:ahLst/>
                <a:cxnLst/>
                <a:rect r="r" b="b" t="t" l="l"/>
                <a:pathLst>
                  <a:path h="2342794" w="10807700">
                    <a:moveTo>
                      <a:pt x="29847" y="0"/>
                    </a:moveTo>
                    <a:lnTo>
                      <a:pt x="10777853" y="0"/>
                    </a:lnTo>
                    <a:cubicBezTo>
                      <a:pt x="10785769" y="0"/>
                      <a:pt x="10793361" y="3145"/>
                      <a:pt x="10798958" y="8742"/>
                    </a:cubicBezTo>
                    <a:cubicBezTo>
                      <a:pt x="10804555" y="14339"/>
                      <a:pt x="10807700" y="21931"/>
                      <a:pt x="10807700" y="29847"/>
                    </a:cubicBezTo>
                    <a:lnTo>
                      <a:pt x="10807700" y="2312947"/>
                    </a:lnTo>
                    <a:cubicBezTo>
                      <a:pt x="10807700" y="2320863"/>
                      <a:pt x="10804555" y="2328455"/>
                      <a:pt x="10798958" y="2334052"/>
                    </a:cubicBezTo>
                    <a:cubicBezTo>
                      <a:pt x="10793361" y="2339650"/>
                      <a:pt x="10785769" y="2342794"/>
                      <a:pt x="10777853" y="2342794"/>
                    </a:cubicBezTo>
                    <a:lnTo>
                      <a:pt x="29847" y="2342794"/>
                    </a:lnTo>
                    <a:cubicBezTo>
                      <a:pt x="21931" y="2342794"/>
                      <a:pt x="14339" y="2339650"/>
                      <a:pt x="8742" y="2334052"/>
                    </a:cubicBezTo>
                    <a:cubicBezTo>
                      <a:pt x="3145" y="2328455"/>
                      <a:pt x="0" y="2320863"/>
                      <a:pt x="0" y="2312947"/>
                    </a:cubicBezTo>
                    <a:lnTo>
                      <a:pt x="0" y="29847"/>
                    </a:lnTo>
                    <a:cubicBezTo>
                      <a:pt x="0" y="21931"/>
                      <a:pt x="3145" y="14339"/>
                      <a:pt x="8742" y="8742"/>
                    </a:cubicBezTo>
                    <a:cubicBezTo>
                      <a:pt x="14339" y="3145"/>
                      <a:pt x="21931" y="0"/>
                      <a:pt x="29847" y="0"/>
                    </a:cubicBezTo>
                    <a:close/>
                  </a:path>
                </a:pathLst>
              </a:custGeom>
              <a:solidFill>
                <a:srgbClr val="FFFFFF"/>
              </a:solidFill>
              <a:ln cap="sq">
                <a:noFill/>
                <a:prstDash val="solid"/>
                <a:miter/>
              </a:ln>
            </p:spPr>
          </p:sp>
          <p:sp>
            <p:nvSpPr>
              <p:cNvPr name="TextBox 41" id="41"/>
              <p:cNvSpPr txBox="true"/>
              <p:nvPr/>
            </p:nvSpPr>
            <p:spPr>
              <a:xfrm>
                <a:off x="0" y="-38100"/>
                <a:ext cx="10807700" cy="2380894"/>
              </a:xfrm>
              <a:prstGeom prst="rect">
                <a:avLst/>
              </a:prstGeom>
            </p:spPr>
            <p:txBody>
              <a:bodyPr anchor="ctr" rtlCol="false" tIns="50800" lIns="50800" bIns="50800" rIns="50800"/>
              <a:lstStyle/>
              <a:p>
                <a:pPr algn="l">
                  <a:lnSpc>
                    <a:spcPts val="1679"/>
                  </a:lnSpc>
                </a:pPr>
              </a:p>
            </p:txBody>
          </p:sp>
        </p:grpSp>
        <p:grpSp>
          <p:nvGrpSpPr>
            <p:cNvPr name="Group 42" id="42"/>
            <p:cNvGrpSpPr/>
            <p:nvPr/>
          </p:nvGrpSpPr>
          <p:grpSpPr>
            <a:xfrm rot="0">
              <a:off x="381000" y="482600"/>
              <a:ext cx="609600" cy="623722"/>
              <a:chOff x="0" y="0"/>
              <a:chExt cx="609600" cy="623722"/>
            </a:xfrm>
          </p:grpSpPr>
          <p:sp>
            <p:nvSpPr>
              <p:cNvPr name="Freeform 43" id="43"/>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3D7EFF"/>
              </a:solidFill>
              <a:ln cap="sq">
                <a:noFill/>
                <a:prstDash val="solid"/>
                <a:miter/>
              </a:ln>
            </p:spPr>
          </p:sp>
          <p:sp>
            <p:nvSpPr>
              <p:cNvPr name="TextBox 44" id="44"/>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5</a:t>
                </a:r>
              </a:p>
            </p:txBody>
          </p:sp>
        </p:grpSp>
        <p:sp>
          <p:nvSpPr>
            <p:cNvPr name="TextBox 45" id="45"/>
            <p:cNvSpPr txBox="true"/>
            <p:nvPr/>
          </p:nvSpPr>
          <p:spPr>
            <a:xfrm rot="0">
              <a:off x="1219200" y="530225"/>
              <a:ext cx="9131300" cy="443103"/>
            </a:xfrm>
            <a:prstGeom prst="rect">
              <a:avLst/>
            </a:prstGeom>
          </p:spPr>
          <p:txBody>
            <a:bodyPr anchor="t" rtlCol="false" tIns="0" lIns="0" bIns="0" rIns="0">
              <a:spAutoFit/>
            </a:bodyPr>
            <a:lstStyle/>
            <a:p>
              <a:pPr algn="l">
                <a:lnSpc>
                  <a:spcPts val="2772"/>
                </a:lnSpc>
              </a:pPr>
              <a:r>
                <a:rPr lang="en-US" sz="2100">
                  <a:solidFill>
                    <a:srgbClr val="17324D"/>
                  </a:solidFill>
                  <a:latin typeface="DM Sans"/>
                  <a:ea typeface="DM Sans"/>
                  <a:cs typeface="DM Sans"/>
                  <a:sym typeface="DM Sans"/>
                </a:rPr>
                <a:t>A purpose distinct from existing organizations</a:t>
              </a:r>
            </a:p>
          </p:txBody>
        </p:sp>
      </p:grpSp>
      <p:sp>
        <p:nvSpPr>
          <p:cNvPr name="TextBox 46" id="46"/>
          <p:cNvSpPr txBox="true"/>
          <p:nvPr/>
        </p:nvSpPr>
        <p:spPr>
          <a:xfrm rot="0">
            <a:off x="15240000" y="9772650"/>
            <a:ext cx="2095500" cy="222885"/>
          </a:xfrm>
          <a:prstGeom prst="rect">
            <a:avLst/>
          </a:prstGeom>
        </p:spPr>
        <p:txBody>
          <a:bodyPr anchor="t" rtlCol="false" tIns="0" lIns="0" bIns="0" rIns="0">
            <a:spAutoFit/>
          </a:bodyPr>
          <a:lstStyle/>
          <a:p>
            <a:pPr algn="r">
              <a:lnSpc>
                <a:spcPts val="1889"/>
              </a:lnSpc>
            </a:pPr>
            <a:r>
              <a:rPr lang="en-US" b="true" sz="1350" spc="189">
                <a:solidFill>
                  <a:srgbClr val="3D7EFF"/>
                </a:solidFill>
                <a:latin typeface="DM Sans Bold"/>
                <a:ea typeface="DM Sans Bold"/>
                <a:cs typeface="DM Sans Bold"/>
                <a:sym typeface="DM Sans Bold"/>
              </a:rPr>
              <a:t>BUA  •  2026</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EEF8FF"/>
        </a:solidFill>
      </p:bgPr>
    </p:bg>
    <p:spTree>
      <p:nvGrpSpPr>
        <p:cNvPr id="1" name=""/>
        <p:cNvGrpSpPr/>
        <p:nvPr/>
      </p:nvGrpSpPr>
      <p:grpSpPr>
        <a:xfrm>
          <a:off x="0" y="0"/>
          <a:ext cx="0" cy="0"/>
          <a:chOff x="0" y="0"/>
          <a:chExt cx="0" cy="0"/>
        </a:xfrm>
      </p:grpSpPr>
      <p:grpSp>
        <p:nvGrpSpPr>
          <p:cNvPr name="Group 2" id="2"/>
          <p:cNvGrpSpPr/>
          <p:nvPr/>
        </p:nvGrpSpPr>
        <p:grpSpPr>
          <a:xfrm rot="0">
            <a:off x="914400" y="552450"/>
            <a:ext cx="16459200" cy="1328738"/>
            <a:chOff x="0" y="0"/>
            <a:chExt cx="21945600" cy="1771650"/>
          </a:xfrm>
        </p:grpSpPr>
        <p:sp>
          <p:nvSpPr>
            <p:cNvPr name="TextBox 3" id="3"/>
            <p:cNvSpPr txBox="true"/>
            <p:nvPr/>
          </p:nvSpPr>
          <p:spPr>
            <a:xfrm rot="0">
              <a:off x="0" y="-28575"/>
              <a:ext cx="1270000" cy="353695"/>
            </a:xfrm>
            <a:prstGeom prst="rect">
              <a:avLst/>
            </a:prstGeom>
          </p:spPr>
          <p:txBody>
            <a:bodyPr anchor="t" rtlCol="false" tIns="0" lIns="0" bIns="0" rIns="0">
              <a:spAutoFit/>
            </a:bodyPr>
            <a:lstStyle/>
            <a:p>
              <a:pPr algn="l">
                <a:lnSpc>
                  <a:spcPts val="2310"/>
                </a:lnSpc>
              </a:pPr>
              <a:r>
                <a:rPr lang="en-US" sz="1650" spc="231" b="true">
                  <a:solidFill>
                    <a:srgbClr val="3D7EFF"/>
                  </a:solidFill>
                  <a:latin typeface="DM Sans Bold"/>
                  <a:ea typeface="DM Sans Bold"/>
                  <a:cs typeface="DM Sans Bold"/>
                  <a:sym typeface="DM Sans Bold"/>
                </a:rPr>
                <a:t>02</a:t>
              </a:r>
            </a:p>
          </p:txBody>
        </p:sp>
        <p:sp>
          <p:nvSpPr>
            <p:cNvPr name="TextBox 4" id="4"/>
            <p:cNvSpPr txBox="true"/>
            <p:nvPr/>
          </p:nvSpPr>
          <p:spPr>
            <a:xfrm rot="0">
              <a:off x="0" y="625475"/>
              <a:ext cx="18415000" cy="872109"/>
            </a:xfrm>
            <a:prstGeom prst="rect">
              <a:avLst/>
            </a:prstGeom>
          </p:spPr>
          <p:txBody>
            <a:bodyPr anchor="t" rtlCol="false" tIns="0" lIns="0" bIns="0" rIns="0">
              <a:spAutoFit/>
            </a:bodyPr>
            <a:lstStyle/>
            <a:p>
              <a:pPr algn="l">
                <a:lnSpc>
                  <a:spcPts val="4836"/>
                </a:lnSpc>
              </a:pPr>
              <a:r>
                <a:rPr lang="en-US" sz="4650" b="true">
                  <a:solidFill>
                    <a:srgbClr val="17324D"/>
                  </a:solidFill>
                  <a:latin typeface="League Spartan"/>
                  <a:ea typeface="League Spartan"/>
                  <a:cs typeface="League Spartan"/>
                  <a:sym typeface="League Spartan"/>
                </a:rPr>
                <a:t>Leadership expectations</a:t>
              </a:r>
            </a:p>
          </p:txBody>
        </p:sp>
        <p:sp>
          <p:nvSpPr>
            <p:cNvPr name="AutoShape 5" id="5"/>
            <p:cNvSpPr/>
            <p:nvPr/>
          </p:nvSpPr>
          <p:spPr>
            <a:xfrm>
              <a:off x="0" y="1752600"/>
              <a:ext cx="21945600" cy="0"/>
            </a:xfrm>
            <a:prstGeom prst="line">
              <a:avLst/>
            </a:prstGeom>
            <a:ln cap="flat" w="38100">
              <a:solidFill>
                <a:srgbClr val="17324D"/>
              </a:solidFill>
              <a:prstDash val="solid"/>
              <a:headEnd type="none" len="sm" w="sm"/>
              <a:tailEnd type="none" len="sm" w="sm"/>
            </a:ln>
          </p:spPr>
        </p:sp>
      </p:grpSp>
      <p:grpSp>
        <p:nvGrpSpPr>
          <p:cNvPr name="Group 6" id="6"/>
          <p:cNvGrpSpPr/>
          <p:nvPr/>
        </p:nvGrpSpPr>
        <p:grpSpPr>
          <a:xfrm rot="0">
            <a:off x="1047750" y="3143250"/>
            <a:ext cx="2857500" cy="2476500"/>
            <a:chOff x="0" y="0"/>
            <a:chExt cx="3810000" cy="3302000"/>
          </a:xfrm>
        </p:grpSpPr>
        <p:sp>
          <p:nvSpPr>
            <p:cNvPr name="Freeform 7" id="7"/>
            <p:cNvSpPr/>
            <p:nvPr/>
          </p:nvSpPr>
          <p:spPr>
            <a:xfrm flipH="false" flipV="false" rot="0">
              <a:off x="0" y="0"/>
              <a:ext cx="3810000" cy="3302000"/>
            </a:xfrm>
            <a:custGeom>
              <a:avLst/>
              <a:gdLst/>
              <a:ahLst/>
              <a:cxnLst/>
              <a:rect r="r" b="b" t="t" l="l"/>
              <a:pathLst>
                <a:path h="3302000" w="3810000">
                  <a:moveTo>
                    <a:pt x="127000" y="0"/>
                  </a:moveTo>
                  <a:lnTo>
                    <a:pt x="3683000" y="0"/>
                  </a:lnTo>
                  <a:cubicBezTo>
                    <a:pt x="3753140" y="0"/>
                    <a:pt x="3810000" y="56860"/>
                    <a:pt x="3810000" y="127000"/>
                  </a:cubicBezTo>
                  <a:lnTo>
                    <a:pt x="3810000" y="3175000"/>
                  </a:lnTo>
                  <a:cubicBezTo>
                    <a:pt x="3810000" y="3245140"/>
                    <a:pt x="3753140" y="3302000"/>
                    <a:pt x="3683000" y="3302000"/>
                  </a:cubicBezTo>
                  <a:lnTo>
                    <a:pt x="127000" y="3302000"/>
                  </a:lnTo>
                  <a:cubicBezTo>
                    <a:pt x="56860" y="3302000"/>
                    <a:pt x="0" y="3245140"/>
                    <a:pt x="0" y="3175000"/>
                  </a:cubicBezTo>
                  <a:lnTo>
                    <a:pt x="0" y="127000"/>
                  </a:lnTo>
                  <a:cubicBezTo>
                    <a:pt x="0" y="56860"/>
                    <a:pt x="56860" y="0"/>
                    <a:pt x="127000" y="0"/>
                  </a:cubicBezTo>
                  <a:close/>
                </a:path>
              </a:pathLst>
            </a:custGeom>
            <a:solidFill>
              <a:srgbClr val="3D7EFF"/>
            </a:solidFill>
            <a:ln cap="rnd">
              <a:noFill/>
              <a:prstDash val="solid"/>
              <a:round/>
            </a:ln>
          </p:spPr>
        </p:sp>
        <p:sp>
          <p:nvSpPr>
            <p:cNvPr name="TextBox 8" id="8"/>
            <p:cNvSpPr txBox="true"/>
            <p:nvPr/>
          </p:nvSpPr>
          <p:spPr>
            <a:xfrm>
              <a:off x="0" y="0"/>
              <a:ext cx="3810000" cy="3302000"/>
            </a:xfrm>
            <a:prstGeom prst="rect">
              <a:avLst/>
            </a:prstGeom>
          </p:spPr>
          <p:txBody>
            <a:bodyPr anchor="ctr" rtlCol="false" tIns="50800" lIns="50800" bIns="50800" rIns="50800"/>
            <a:lstStyle/>
            <a:p>
              <a:pPr algn="ctr">
                <a:lnSpc>
                  <a:spcPts val="2932"/>
                </a:lnSpc>
              </a:pPr>
              <a:r>
                <a:rPr lang="en-US" sz="2550" b="true">
                  <a:solidFill>
                    <a:srgbClr val="FFFFFF"/>
                  </a:solidFill>
                  <a:latin typeface="League Spartan"/>
                  <a:ea typeface="League Spartan"/>
                  <a:cs typeface="League Spartan"/>
                  <a:sym typeface="League Spartan"/>
                </a:rPr>
                <a:t>organize and run</a:t>
              </a:r>
            </a:p>
            <a:p>
              <a:pPr algn="ctr">
                <a:lnSpc>
                  <a:spcPts val="2932"/>
                </a:lnSpc>
              </a:pPr>
              <a:r>
                <a:rPr lang="en-US" sz="2550" b="true">
                  <a:solidFill>
                    <a:srgbClr val="FFFFFF"/>
                  </a:solidFill>
                  <a:latin typeface="League Spartan"/>
                  <a:ea typeface="League Spartan"/>
                  <a:cs typeface="League Spartan"/>
                  <a:sym typeface="League Spartan"/>
                </a:rPr>
                <a:t>meetings</a:t>
              </a:r>
            </a:p>
          </p:txBody>
        </p:sp>
      </p:grpSp>
      <p:sp>
        <p:nvSpPr>
          <p:cNvPr name="AutoShape 9" id="9"/>
          <p:cNvSpPr/>
          <p:nvPr/>
        </p:nvSpPr>
        <p:spPr>
          <a:xfrm>
            <a:off x="4095750" y="4381500"/>
            <a:ext cx="952500" cy="0"/>
          </a:xfrm>
          <a:prstGeom prst="line">
            <a:avLst/>
          </a:prstGeom>
          <a:ln cap="rnd" w="47625">
            <a:solidFill>
              <a:srgbClr val="17324D"/>
            </a:solidFill>
            <a:prstDash val="solid"/>
            <a:headEnd type="none" len="sm" w="sm"/>
            <a:tailEnd type="none" len="sm" w="sm"/>
          </a:ln>
        </p:spPr>
      </p:sp>
      <p:grpSp>
        <p:nvGrpSpPr>
          <p:cNvPr name="Group 10" id="10"/>
          <p:cNvGrpSpPr/>
          <p:nvPr/>
        </p:nvGrpSpPr>
        <p:grpSpPr>
          <a:xfrm rot="0">
            <a:off x="5334000" y="3143250"/>
            <a:ext cx="2857500" cy="2476500"/>
            <a:chOff x="0" y="0"/>
            <a:chExt cx="3810000" cy="3302000"/>
          </a:xfrm>
        </p:grpSpPr>
        <p:sp>
          <p:nvSpPr>
            <p:cNvPr name="Freeform 11" id="11"/>
            <p:cNvSpPr/>
            <p:nvPr/>
          </p:nvSpPr>
          <p:spPr>
            <a:xfrm flipH="false" flipV="false" rot="0">
              <a:off x="0" y="0"/>
              <a:ext cx="3810000" cy="3302000"/>
            </a:xfrm>
            <a:custGeom>
              <a:avLst/>
              <a:gdLst/>
              <a:ahLst/>
              <a:cxnLst/>
              <a:rect r="r" b="b" t="t" l="l"/>
              <a:pathLst>
                <a:path h="3302000" w="3810000">
                  <a:moveTo>
                    <a:pt x="127000" y="0"/>
                  </a:moveTo>
                  <a:lnTo>
                    <a:pt x="3683000" y="0"/>
                  </a:lnTo>
                  <a:cubicBezTo>
                    <a:pt x="3753140" y="0"/>
                    <a:pt x="3810000" y="56860"/>
                    <a:pt x="3810000" y="127000"/>
                  </a:cubicBezTo>
                  <a:lnTo>
                    <a:pt x="3810000" y="3175000"/>
                  </a:lnTo>
                  <a:cubicBezTo>
                    <a:pt x="3810000" y="3245140"/>
                    <a:pt x="3753140" y="3302000"/>
                    <a:pt x="3683000" y="3302000"/>
                  </a:cubicBezTo>
                  <a:lnTo>
                    <a:pt x="127000" y="3302000"/>
                  </a:lnTo>
                  <a:cubicBezTo>
                    <a:pt x="56860" y="3302000"/>
                    <a:pt x="0" y="3245140"/>
                    <a:pt x="0" y="3175000"/>
                  </a:cubicBezTo>
                  <a:lnTo>
                    <a:pt x="0" y="127000"/>
                  </a:lnTo>
                  <a:cubicBezTo>
                    <a:pt x="0" y="56860"/>
                    <a:pt x="56860" y="0"/>
                    <a:pt x="127000" y="0"/>
                  </a:cubicBezTo>
                  <a:close/>
                </a:path>
              </a:pathLst>
            </a:custGeom>
            <a:solidFill>
              <a:srgbClr val="41C7B5"/>
            </a:solidFill>
            <a:ln cap="rnd">
              <a:noFill/>
              <a:prstDash val="solid"/>
              <a:round/>
            </a:ln>
          </p:spPr>
        </p:sp>
        <p:sp>
          <p:nvSpPr>
            <p:cNvPr name="TextBox 12" id="12"/>
            <p:cNvSpPr txBox="true"/>
            <p:nvPr/>
          </p:nvSpPr>
          <p:spPr>
            <a:xfrm>
              <a:off x="0" y="0"/>
              <a:ext cx="3810000" cy="3302000"/>
            </a:xfrm>
            <a:prstGeom prst="rect">
              <a:avLst/>
            </a:prstGeom>
          </p:spPr>
          <p:txBody>
            <a:bodyPr anchor="ctr" rtlCol="false" tIns="50800" lIns="50800" bIns="50800" rIns="50800"/>
            <a:lstStyle/>
            <a:p>
              <a:pPr algn="ctr">
                <a:lnSpc>
                  <a:spcPts val="2932"/>
                </a:lnSpc>
              </a:pPr>
              <a:r>
                <a:rPr lang="en-US" sz="2550" b="true">
                  <a:solidFill>
                    <a:srgbClr val="FFFFFF"/>
                  </a:solidFill>
                  <a:latin typeface="League Spartan"/>
                  <a:ea typeface="League Spartan"/>
                  <a:cs typeface="League Spartan"/>
                  <a:sym typeface="League Spartan"/>
                </a:rPr>
                <a:t>track meetings and</a:t>
              </a:r>
            </a:p>
            <a:p>
              <a:pPr algn="ctr">
                <a:lnSpc>
                  <a:spcPts val="2932"/>
                </a:lnSpc>
              </a:pPr>
              <a:r>
                <a:rPr lang="en-US" sz="2550" b="true">
                  <a:solidFill>
                    <a:srgbClr val="FFFFFF"/>
                  </a:solidFill>
                  <a:latin typeface="League Spartan"/>
                  <a:ea typeface="League Spartan"/>
                  <a:cs typeface="League Spartan"/>
                  <a:sym typeface="League Spartan"/>
                </a:rPr>
                <a:t>attendance on Club Hub</a:t>
              </a:r>
            </a:p>
          </p:txBody>
        </p:sp>
      </p:grpSp>
      <p:sp>
        <p:nvSpPr>
          <p:cNvPr name="AutoShape 13" id="13"/>
          <p:cNvSpPr/>
          <p:nvPr/>
        </p:nvSpPr>
        <p:spPr>
          <a:xfrm>
            <a:off x="8382000" y="4381500"/>
            <a:ext cx="952500" cy="0"/>
          </a:xfrm>
          <a:prstGeom prst="line">
            <a:avLst/>
          </a:prstGeom>
          <a:ln cap="rnd" w="47625">
            <a:solidFill>
              <a:srgbClr val="17324D"/>
            </a:solidFill>
            <a:prstDash val="solid"/>
            <a:headEnd type="none" len="sm" w="sm"/>
            <a:tailEnd type="none" len="sm" w="sm"/>
          </a:ln>
        </p:spPr>
      </p:sp>
      <p:grpSp>
        <p:nvGrpSpPr>
          <p:cNvPr name="Group 14" id="14"/>
          <p:cNvGrpSpPr/>
          <p:nvPr/>
        </p:nvGrpSpPr>
        <p:grpSpPr>
          <a:xfrm rot="0">
            <a:off x="9620250" y="3143250"/>
            <a:ext cx="2857500" cy="2476500"/>
            <a:chOff x="0" y="0"/>
            <a:chExt cx="3810000" cy="3302000"/>
          </a:xfrm>
        </p:grpSpPr>
        <p:sp>
          <p:nvSpPr>
            <p:cNvPr name="Freeform 15" id="15"/>
            <p:cNvSpPr/>
            <p:nvPr/>
          </p:nvSpPr>
          <p:spPr>
            <a:xfrm flipH="false" flipV="false" rot="0">
              <a:off x="0" y="0"/>
              <a:ext cx="3810000" cy="3302000"/>
            </a:xfrm>
            <a:custGeom>
              <a:avLst/>
              <a:gdLst/>
              <a:ahLst/>
              <a:cxnLst/>
              <a:rect r="r" b="b" t="t" l="l"/>
              <a:pathLst>
                <a:path h="3302000" w="3810000">
                  <a:moveTo>
                    <a:pt x="127000" y="0"/>
                  </a:moveTo>
                  <a:lnTo>
                    <a:pt x="3683000" y="0"/>
                  </a:lnTo>
                  <a:cubicBezTo>
                    <a:pt x="3753140" y="0"/>
                    <a:pt x="3810000" y="56860"/>
                    <a:pt x="3810000" y="127000"/>
                  </a:cubicBezTo>
                  <a:lnTo>
                    <a:pt x="3810000" y="3175000"/>
                  </a:lnTo>
                  <a:cubicBezTo>
                    <a:pt x="3810000" y="3245140"/>
                    <a:pt x="3753140" y="3302000"/>
                    <a:pt x="3683000" y="3302000"/>
                  </a:cubicBezTo>
                  <a:lnTo>
                    <a:pt x="127000" y="3302000"/>
                  </a:lnTo>
                  <a:cubicBezTo>
                    <a:pt x="56860" y="3302000"/>
                    <a:pt x="0" y="3245140"/>
                    <a:pt x="0" y="3175000"/>
                  </a:cubicBezTo>
                  <a:lnTo>
                    <a:pt x="0" y="127000"/>
                  </a:lnTo>
                  <a:cubicBezTo>
                    <a:pt x="0" y="56860"/>
                    <a:pt x="56860" y="0"/>
                    <a:pt x="127000" y="0"/>
                  </a:cubicBezTo>
                  <a:close/>
                </a:path>
              </a:pathLst>
            </a:custGeom>
            <a:solidFill>
              <a:srgbClr val="FFC857"/>
            </a:solidFill>
            <a:ln cap="rnd">
              <a:noFill/>
              <a:prstDash val="solid"/>
              <a:round/>
            </a:ln>
          </p:spPr>
        </p:sp>
        <p:sp>
          <p:nvSpPr>
            <p:cNvPr name="TextBox 16" id="16"/>
            <p:cNvSpPr txBox="true"/>
            <p:nvPr/>
          </p:nvSpPr>
          <p:spPr>
            <a:xfrm>
              <a:off x="0" y="0"/>
              <a:ext cx="3810000" cy="3302000"/>
            </a:xfrm>
            <a:prstGeom prst="rect">
              <a:avLst/>
            </a:prstGeom>
          </p:spPr>
          <p:txBody>
            <a:bodyPr anchor="ctr" rtlCol="false" tIns="50800" lIns="50800" bIns="50800" rIns="50800"/>
            <a:lstStyle/>
            <a:p>
              <a:pPr algn="ctr">
                <a:lnSpc>
                  <a:spcPts val="2932"/>
                </a:lnSpc>
              </a:pPr>
              <a:r>
                <a:rPr lang="en-US" sz="2550" b="true">
                  <a:solidFill>
                    <a:srgbClr val="17324D"/>
                  </a:solidFill>
                  <a:latin typeface="League Spartan"/>
                  <a:ea typeface="League Spartan"/>
                  <a:cs typeface="League Spartan"/>
                  <a:sym typeface="League Spartan"/>
                </a:rPr>
                <a:t>engage your</a:t>
              </a:r>
            </a:p>
            <a:p>
              <a:pPr algn="ctr">
                <a:lnSpc>
                  <a:spcPts val="2932"/>
                </a:lnSpc>
              </a:pPr>
              <a:r>
                <a:rPr lang="en-US" sz="2550" b="true">
                  <a:solidFill>
                    <a:srgbClr val="17324D"/>
                  </a:solidFill>
                  <a:latin typeface="League Spartan"/>
                  <a:ea typeface="League Spartan"/>
                  <a:cs typeface="League Spartan"/>
                  <a:sym typeface="League Spartan"/>
                </a:rPr>
                <a:t>members</a:t>
              </a:r>
            </a:p>
          </p:txBody>
        </p:sp>
      </p:grpSp>
      <p:sp>
        <p:nvSpPr>
          <p:cNvPr name="AutoShape 17" id="17"/>
          <p:cNvSpPr/>
          <p:nvPr/>
        </p:nvSpPr>
        <p:spPr>
          <a:xfrm>
            <a:off x="12668250" y="4381500"/>
            <a:ext cx="952500" cy="0"/>
          </a:xfrm>
          <a:prstGeom prst="line">
            <a:avLst/>
          </a:prstGeom>
          <a:ln cap="rnd" w="47625">
            <a:solidFill>
              <a:srgbClr val="17324D"/>
            </a:solidFill>
            <a:prstDash val="solid"/>
            <a:headEnd type="none" len="sm" w="sm"/>
            <a:tailEnd type="none" len="sm" w="sm"/>
          </a:ln>
        </p:spPr>
      </p:sp>
      <p:grpSp>
        <p:nvGrpSpPr>
          <p:cNvPr name="Group 18" id="18"/>
          <p:cNvGrpSpPr/>
          <p:nvPr/>
        </p:nvGrpSpPr>
        <p:grpSpPr>
          <a:xfrm rot="0">
            <a:off x="13906500" y="3143250"/>
            <a:ext cx="2857500" cy="2476500"/>
            <a:chOff x="0" y="0"/>
            <a:chExt cx="3810000" cy="3302000"/>
          </a:xfrm>
        </p:grpSpPr>
        <p:sp>
          <p:nvSpPr>
            <p:cNvPr name="Freeform 19" id="19"/>
            <p:cNvSpPr/>
            <p:nvPr/>
          </p:nvSpPr>
          <p:spPr>
            <a:xfrm flipH="false" flipV="false" rot="0">
              <a:off x="0" y="0"/>
              <a:ext cx="3810000" cy="3302000"/>
            </a:xfrm>
            <a:custGeom>
              <a:avLst/>
              <a:gdLst/>
              <a:ahLst/>
              <a:cxnLst/>
              <a:rect r="r" b="b" t="t" l="l"/>
              <a:pathLst>
                <a:path h="3302000" w="3810000">
                  <a:moveTo>
                    <a:pt x="127000" y="0"/>
                  </a:moveTo>
                  <a:lnTo>
                    <a:pt x="3683000" y="0"/>
                  </a:lnTo>
                  <a:cubicBezTo>
                    <a:pt x="3753140" y="0"/>
                    <a:pt x="3810000" y="56860"/>
                    <a:pt x="3810000" y="127000"/>
                  </a:cubicBezTo>
                  <a:lnTo>
                    <a:pt x="3810000" y="3175000"/>
                  </a:lnTo>
                  <a:cubicBezTo>
                    <a:pt x="3810000" y="3245140"/>
                    <a:pt x="3753140" y="3302000"/>
                    <a:pt x="3683000" y="3302000"/>
                  </a:cubicBezTo>
                  <a:lnTo>
                    <a:pt x="127000" y="3302000"/>
                  </a:lnTo>
                  <a:cubicBezTo>
                    <a:pt x="56860" y="3302000"/>
                    <a:pt x="0" y="3245140"/>
                    <a:pt x="0" y="3175000"/>
                  </a:cubicBezTo>
                  <a:lnTo>
                    <a:pt x="0" y="127000"/>
                  </a:lnTo>
                  <a:cubicBezTo>
                    <a:pt x="0" y="56860"/>
                    <a:pt x="56860" y="0"/>
                    <a:pt x="127000" y="0"/>
                  </a:cubicBezTo>
                  <a:close/>
                </a:path>
              </a:pathLst>
            </a:custGeom>
            <a:solidFill>
              <a:srgbClr val="FF6B6B"/>
            </a:solidFill>
            <a:ln cap="rnd">
              <a:noFill/>
              <a:prstDash val="solid"/>
              <a:round/>
            </a:ln>
          </p:spPr>
        </p:sp>
        <p:sp>
          <p:nvSpPr>
            <p:cNvPr name="TextBox 20" id="20"/>
            <p:cNvSpPr txBox="true"/>
            <p:nvPr/>
          </p:nvSpPr>
          <p:spPr>
            <a:xfrm>
              <a:off x="0" y="0"/>
              <a:ext cx="3810000" cy="3302000"/>
            </a:xfrm>
            <a:prstGeom prst="rect">
              <a:avLst/>
            </a:prstGeom>
          </p:spPr>
          <p:txBody>
            <a:bodyPr anchor="ctr" rtlCol="false" tIns="50800" lIns="50800" bIns="50800" rIns="50800"/>
            <a:lstStyle/>
            <a:p>
              <a:pPr algn="ctr">
                <a:lnSpc>
                  <a:spcPts val="2932"/>
                </a:lnSpc>
              </a:pPr>
              <a:r>
                <a:rPr lang="en-US" sz="2550" b="true">
                  <a:solidFill>
                    <a:srgbClr val="FFFFFF"/>
                  </a:solidFill>
                  <a:latin typeface="League Spartan"/>
                  <a:ea typeface="League Spartan"/>
                  <a:cs typeface="League Spartan"/>
                  <a:sym typeface="League Spartan"/>
                </a:rPr>
                <a:t>deliver</a:t>
              </a:r>
            </a:p>
            <a:p>
              <a:pPr algn="ctr">
                <a:lnSpc>
                  <a:spcPts val="2932"/>
                </a:lnSpc>
              </a:pPr>
              <a:r>
                <a:rPr lang="en-US" sz="2550" b="true">
                  <a:solidFill>
                    <a:srgbClr val="FFFFFF"/>
                  </a:solidFill>
                  <a:latin typeface="League Spartan"/>
                  <a:ea typeface="League Spartan"/>
                  <a:cs typeface="League Spartan"/>
                  <a:sym typeface="League Spartan"/>
                </a:rPr>
                <a:t>on your mission</a:t>
              </a:r>
            </a:p>
          </p:txBody>
        </p:sp>
      </p:grpSp>
      <p:sp>
        <p:nvSpPr>
          <p:cNvPr name="TextBox 21" id="21"/>
          <p:cNvSpPr txBox="true"/>
          <p:nvPr/>
        </p:nvSpPr>
        <p:spPr>
          <a:xfrm rot="0">
            <a:off x="2476500" y="6838950"/>
            <a:ext cx="13335000" cy="1126617"/>
          </a:xfrm>
          <a:prstGeom prst="rect">
            <a:avLst/>
          </a:prstGeom>
        </p:spPr>
        <p:txBody>
          <a:bodyPr anchor="t" rtlCol="false" tIns="0" lIns="0" bIns="0" rIns="0">
            <a:spAutoFit/>
          </a:bodyPr>
          <a:lstStyle/>
          <a:p>
            <a:pPr algn="ctr">
              <a:lnSpc>
                <a:spcPts val="3069"/>
              </a:lnSpc>
            </a:pPr>
            <a:r>
              <a:rPr lang="en-US" sz="2325">
                <a:solidFill>
                  <a:srgbClr val="17324D"/>
                </a:solidFill>
                <a:latin typeface="DM Sans"/>
                <a:ea typeface="DM Sans"/>
                <a:cs typeface="DM Sans"/>
                <a:sym typeface="DM Sans"/>
              </a:rPr>
              <a:t>Meet weekly, biweekly, or monthly. </a:t>
            </a:r>
          </a:p>
          <a:p>
            <a:pPr algn="ctr">
              <a:lnSpc>
                <a:spcPts val="3069"/>
              </a:lnSpc>
            </a:pPr>
          </a:p>
          <a:p>
            <a:pPr algn="ctr">
              <a:lnSpc>
                <a:spcPts val="3069"/>
              </a:lnSpc>
            </a:pPr>
            <a:r>
              <a:rPr lang="en-US" sz="2325">
                <a:solidFill>
                  <a:srgbClr val="17324D"/>
                </a:solidFill>
                <a:latin typeface="DM Sans"/>
                <a:ea typeface="DM Sans"/>
                <a:cs typeface="DM Sans"/>
                <a:sym typeface="DM Sans"/>
              </a:rPr>
              <a:t>Groups inactive after the first weeks following the Activity Fair lose organization status.</a:t>
            </a:r>
          </a:p>
        </p:txBody>
      </p:sp>
      <p:sp>
        <p:nvSpPr>
          <p:cNvPr name="TextBox 22" id="22"/>
          <p:cNvSpPr txBox="true"/>
          <p:nvPr/>
        </p:nvSpPr>
        <p:spPr>
          <a:xfrm rot="0">
            <a:off x="15240000" y="9772650"/>
            <a:ext cx="2095500" cy="222885"/>
          </a:xfrm>
          <a:prstGeom prst="rect">
            <a:avLst/>
          </a:prstGeom>
        </p:spPr>
        <p:txBody>
          <a:bodyPr anchor="t" rtlCol="false" tIns="0" lIns="0" bIns="0" rIns="0">
            <a:spAutoFit/>
          </a:bodyPr>
          <a:lstStyle/>
          <a:p>
            <a:pPr algn="r">
              <a:lnSpc>
                <a:spcPts val="1889"/>
              </a:lnSpc>
            </a:pPr>
            <a:r>
              <a:rPr lang="en-US" b="true" sz="1350" spc="189">
                <a:solidFill>
                  <a:srgbClr val="3D7EFF"/>
                </a:solidFill>
                <a:latin typeface="DM Sans Bold"/>
                <a:ea typeface="DM Sans Bold"/>
                <a:cs typeface="DM Sans Bold"/>
                <a:sym typeface="DM Sans Bold"/>
              </a:rPr>
              <a:t>BUA  •  2026</a:t>
            </a:r>
          </a:p>
        </p:txBody>
      </p:sp>
    </p:spTree>
  </p:cSld>
  <p:clrMapOvr>
    <a:masterClrMapping/>
  </p:clrMapOvr>
</p:sld>
</file>

<file path=ppt/slides/slide4.xml><?xml version="1.0" encoding="utf-8"?>
<p:sld xmlns:p="http://schemas.openxmlformats.org/presentationml/2006/main" xmlns:a="http://schemas.openxmlformats.org/drawingml/2006/main">
  <p:cSld>
    <p:bg>
      <p:bgPr>
        <a:solidFill>
          <a:srgbClr val="EEF8FF"/>
        </a:solidFill>
      </p:bgPr>
    </p:bg>
    <p:spTree>
      <p:nvGrpSpPr>
        <p:cNvPr id="1" name=""/>
        <p:cNvGrpSpPr/>
        <p:nvPr/>
      </p:nvGrpSpPr>
      <p:grpSpPr>
        <a:xfrm>
          <a:off x="0" y="0"/>
          <a:ext cx="0" cy="0"/>
          <a:chOff x="0" y="0"/>
          <a:chExt cx="0" cy="0"/>
        </a:xfrm>
      </p:grpSpPr>
      <p:grpSp>
        <p:nvGrpSpPr>
          <p:cNvPr name="Group 2" id="2"/>
          <p:cNvGrpSpPr/>
          <p:nvPr/>
        </p:nvGrpSpPr>
        <p:grpSpPr>
          <a:xfrm rot="0">
            <a:off x="914400" y="552450"/>
            <a:ext cx="16459200" cy="1328738"/>
            <a:chOff x="0" y="0"/>
            <a:chExt cx="21945600" cy="1771650"/>
          </a:xfrm>
        </p:grpSpPr>
        <p:sp>
          <p:nvSpPr>
            <p:cNvPr name="TextBox 3" id="3"/>
            <p:cNvSpPr txBox="true"/>
            <p:nvPr/>
          </p:nvSpPr>
          <p:spPr>
            <a:xfrm rot="0">
              <a:off x="0" y="-28575"/>
              <a:ext cx="1270000" cy="353695"/>
            </a:xfrm>
            <a:prstGeom prst="rect">
              <a:avLst/>
            </a:prstGeom>
          </p:spPr>
          <p:txBody>
            <a:bodyPr anchor="t" rtlCol="false" tIns="0" lIns="0" bIns="0" rIns="0">
              <a:spAutoFit/>
            </a:bodyPr>
            <a:lstStyle/>
            <a:p>
              <a:pPr algn="l">
                <a:lnSpc>
                  <a:spcPts val="2310"/>
                </a:lnSpc>
              </a:pPr>
              <a:r>
                <a:rPr lang="en-US" sz="1650" spc="231" b="true">
                  <a:solidFill>
                    <a:srgbClr val="3D7EFF"/>
                  </a:solidFill>
                  <a:latin typeface="DM Sans Bold"/>
                  <a:ea typeface="DM Sans Bold"/>
                  <a:cs typeface="DM Sans Bold"/>
                  <a:sym typeface="DM Sans Bold"/>
                </a:rPr>
                <a:t>04</a:t>
              </a:r>
            </a:p>
          </p:txBody>
        </p:sp>
        <p:sp>
          <p:nvSpPr>
            <p:cNvPr name="TextBox 4" id="4"/>
            <p:cNvSpPr txBox="true"/>
            <p:nvPr/>
          </p:nvSpPr>
          <p:spPr>
            <a:xfrm rot="0">
              <a:off x="0" y="625475"/>
              <a:ext cx="18415000" cy="872109"/>
            </a:xfrm>
            <a:prstGeom prst="rect">
              <a:avLst/>
            </a:prstGeom>
          </p:spPr>
          <p:txBody>
            <a:bodyPr anchor="t" rtlCol="false" tIns="0" lIns="0" bIns="0" rIns="0">
              <a:spAutoFit/>
            </a:bodyPr>
            <a:lstStyle/>
            <a:p>
              <a:pPr algn="l">
                <a:lnSpc>
                  <a:spcPts val="4836"/>
                </a:lnSpc>
              </a:pPr>
              <a:r>
                <a:rPr lang="en-US" sz="4650" b="true">
                  <a:solidFill>
                    <a:srgbClr val="17324D"/>
                  </a:solidFill>
                  <a:latin typeface="League Spartan"/>
                  <a:ea typeface="League Spartan"/>
                  <a:cs typeface="League Spartan"/>
                  <a:sym typeface="League Spartan"/>
                </a:rPr>
                <a:t>When does your group need an advisor?</a:t>
              </a:r>
            </a:p>
          </p:txBody>
        </p:sp>
        <p:sp>
          <p:nvSpPr>
            <p:cNvPr name="AutoShape 5" id="5"/>
            <p:cNvSpPr/>
            <p:nvPr/>
          </p:nvSpPr>
          <p:spPr>
            <a:xfrm>
              <a:off x="0" y="1752600"/>
              <a:ext cx="21945600" cy="0"/>
            </a:xfrm>
            <a:prstGeom prst="line">
              <a:avLst/>
            </a:prstGeom>
            <a:ln cap="flat" w="38100">
              <a:solidFill>
                <a:srgbClr val="17324D"/>
              </a:solidFill>
              <a:prstDash val="solid"/>
              <a:headEnd type="none" len="sm" w="sm"/>
              <a:tailEnd type="none" len="sm" w="sm"/>
            </a:ln>
          </p:spPr>
        </p:sp>
      </p:grpSp>
      <p:grpSp>
        <p:nvGrpSpPr>
          <p:cNvPr name="Group 6" id="6"/>
          <p:cNvGrpSpPr/>
          <p:nvPr/>
        </p:nvGrpSpPr>
        <p:grpSpPr>
          <a:xfrm rot="0">
            <a:off x="1238250" y="3254855"/>
            <a:ext cx="6858000" cy="4857750"/>
            <a:chOff x="0" y="0"/>
            <a:chExt cx="9144000" cy="6477000"/>
          </a:xfrm>
        </p:grpSpPr>
        <p:sp>
          <p:nvSpPr>
            <p:cNvPr name="Freeform 7" id="7"/>
            <p:cNvSpPr/>
            <p:nvPr/>
          </p:nvSpPr>
          <p:spPr>
            <a:xfrm flipH="false" flipV="false" rot="0">
              <a:off x="0" y="0"/>
              <a:ext cx="9144000" cy="6477000"/>
            </a:xfrm>
            <a:custGeom>
              <a:avLst/>
              <a:gdLst/>
              <a:ahLst/>
              <a:cxnLst/>
              <a:rect r="r" b="b" t="t" l="l"/>
              <a:pathLst>
                <a:path h="6477000" w="9144000">
                  <a:moveTo>
                    <a:pt x="49389" y="0"/>
                  </a:moveTo>
                  <a:lnTo>
                    <a:pt x="9094611" y="0"/>
                  </a:lnTo>
                  <a:cubicBezTo>
                    <a:pt x="9121888" y="0"/>
                    <a:pt x="9144000" y="22112"/>
                    <a:pt x="9144000" y="49389"/>
                  </a:cubicBezTo>
                  <a:lnTo>
                    <a:pt x="9144000" y="6427611"/>
                  </a:lnTo>
                  <a:cubicBezTo>
                    <a:pt x="9144000" y="6454888"/>
                    <a:pt x="9121888" y="6477000"/>
                    <a:pt x="9094611" y="6477000"/>
                  </a:cubicBezTo>
                  <a:lnTo>
                    <a:pt x="49389" y="6477000"/>
                  </a:lnTo>
                  <a:cubicBezTo>
                    <a:pt x="22112" y="6477000"/>
                    <a:pt x="0" y="6454888"/>
                    <a:pt x="0" y="6427611"/>
                  </a:cubicBezTo>
                  <a:lnTo>
                    <a:pt x="0" y="49389"/>
                  </a:lnTo>
                  <a:cubicBezTo>
                    <a:pt x="0" y="22112"/>
                    <a:pt x="22112" y="0"/>
                    <a:pt x="49389" y="0"/>
                  </a:cubicBezTo>
                  <a:close/>
                </a:path>
              </a:pathLst>
            </a:custGeom>
            <a:solidFill>
              <a:srgbClr val="FFFFFF"/>
            </a:solidFill>
            <a:ln cap="rnd">
              <a:noFill/>
              <a:prstDash val="solid"/>
              <a:round/>
            </a:ln>
          </p:spPr>
        </p:sp>
        <p:sp>
          <p:nvSpPr>
            <p:cNvPr name="TextBox 8" id="8"/>
            <p:cNvSpPr txBox="true"/>
            <p:nvPr/>
          </p:nvSpPr>
          <p:spPr>
            <a:xfrm>
              <a:off x="0" y="-38100"/>
              <a:ext cx="9144000" cy="6515100"/>
            </a:xfrm>
            <a:prstGeom prst="rect">
              <a:avLst/>
            </a:prstGeom>
          </p:spPr>
          <p:txBody>
            <a:bodyPr anchor="ctr" rtlCol="false" tIns="50800" lIns="50800" bIns="50800" rIns="50800"/>
            <a:lstStyle/>
            <a:p>
              <a:pPr algn="l">
                <a:lnSpc>
                  <a:spcPts val="1679"/>
                </a:lnSpc>
              </a:pPr>
            </a:p>
          </p:txBody>
        </p:sp>
      </p:grpSp>
      <p:grpSp>
        <p:nvGrpSpPr>
          <p:cNvPr name="Group 9" id="9"/>
          <p:cNvGrpSpPr/>
          <p:nvPr/>
        </p:nvGrpSpPr>
        <p:grpSpPr>
          <a:xfrm rot="0">
            <a:off x="10191750" y="3254855"/>
            <a:ext cx="6858000" cy="4857750"/>
            <a:chOff x="0" y="0"/>
            <a:chExt cx="9144000" cy="6477000"/>
          </a:xfrm>
        </p:grpSpPr>
        <p:sp>
          <p:nvSpPr>
            <p:cNvPr name="Freeform 10" id="10"/>
            <p:cNvSpPr/>
            <p:nvPr/>
          </p:nvSpPr>
          <p:spPr>
            <a:xfrm flipH="false" flipV="false" rot="0">
              <a:off x="0" y="0"/>
              <a:ext cx="9144000" cy="6477000"/>
            </a:xfrm>
            <a:custGeom>
              <a:avLst/>
              <a:gdLst/>
              <a:ahLst/>
              <a:cxnLst/>
              <a:rect r="r" b="b" t="t" l="l"/>
              <a:pathLst>
                <a:path h="6477000" w="9144000">
                  <a:moveTo>
                    <a:pt x="49389" y="0"/>
                  </a:moveTo>
                  <a:lnTo>
                    <a:pt x="9094611" y="0"/>
                  </a:lnTo>
                  <a:cubicBezTo>
                    <a:pt x="9121888" y="0"/>
                    <a:pt x="9144000" y="22112"/>
                    <a:pt x="9144000" y="49389"/>
                  </a:cubicBezTo>
                  <a:lnTo>
                    <a:pt x="9144000" y="6427611"/>
                  </a:lnTo>
                  <a:cubicBezTo>
                    <a:pt x="9144000" y="6454888"/>
                    <a:pt x="9121888" y="6477000"/>
                    <a:pt x="9094611" y="6477000"/>
                  </a:cubicBezTo>
                  <a:lnTo>
                    <a:pt x="49389" y="6477000"/>
                  </a:lnTo>
                  <a:cubicBezTo>
                    <a:pt x="22112" y="6477000"/>
                    <a:pt x="0" y="6454888"/>
                    <a:pt x="0" y="6427611"/>
                  </a:cubicBezTo>
                  <a:lnTo>
                    <a:pt x="0" y="49389"/>
                  </a:lnTo>
                  <a:cubicBezTo>
                    <a:pt x="0" y="22112"/>
                    <a:pt x="22112" y="0"/>
                    <a:pt x="49389" y="0"/>
                  </a:cubicBezTo>
                  <a:close/>
                </a:path>
              </a:pathLst>
            </a:custGeom>
            <a:solidFill>
              <a:srgbClr val="FFFFFF"/>
            </a:solidFill>
            <a:ln cap="rnd">
              <a:noFill/>
              <a:prstDash val="solid"/>
              <a:round/>
            </a:ln>
          </p:spPr>
        </p:sp>
        <p:sp>
          <p:nvSpPr>
            <p:cNvPr name="TextBox 11" id="11"/>
            <p:cNvSpPr txBox="true"/>
            <p:nvPr/>
          </p:nvSpPr>
          <p:spPr>
            <a:xfrm>
              <a:off x="0" y="-38100"/>
              <a:ext cx="9144000" cy="6515100"/>
            </a:xfrm>
            <a:prstGeom prst="rect">
              <a:avLst/>
            </a:prstGeom>
          </p:spPr>
          <p:txBody>
            <a:bodyPr anchor="ctr" rtlCol="false" tIns="50800" lIns="50800" bIns="50800" rIns="50800"/>
            <a:lstStyle/>
            <a:p>
              <a:pPr algn="l">
                <a:lnSpc>
                  <a:spcPts val="1679"/>
                </a:lnSpc>
              </a:pPr>
            </a:p>
          </p:txBody>
        </p:sp>
      </p:grpSp>
      <p:sp>
        <p:nvSpPr>
          <p:cNvPr name="TextBox 12" id="12"/>
          <p:cNvSpPr txBox="true"/>
          <p:nvPr/>
        </p:nvSpPr>
        <p:spPr>
          <a:xfrm rot="0">
            <a:off x="1238250" y="3569180"/>
            <a:ext cx="6858000" cy="356616"/>
          </a:xfrm>
          <a:prstGeom prst="rect">
            <a:avLst/>
          </a:prstGeom>
        </p:spPr>
        <p:txBody>
          <a:bodyPr anchor="t" rtlCol="false" tIns="0" lIns="0" bIns="0" rIns="0">
            <a:spAutoFit/>
          </a:bodyPr>
          <a:lstStyle/>
          <a:p>
            <a:pPr algn="ctr">
              <a:lnSpc>
                <a:spcPts val="2652"/>
              </a:lnSpc>
            </a:pPr>
            <a:r>
              <a:rPr lang="en-US" sz="2550" b="true">
                <a:solidFill>
                  <a:srgbClr val="17324D"/>
                </a:solidFill>
                <a:latin typeface="League Spartan"/>
                <a:ea typeface="League Spartan"/>
                <a:cs typeface="League Spartan"/>
                <a:sym typeface="League Spartan"/>
              </a:rPr>
              <a:t>An advisor is required if you...</a:t>
            </a:r>
          </a:p>
        </p:txBody>
      </p:sp>
      <p:sp>
        <p:nvSpPr>
          <p:cNvPr name="TextBox 13" id="13"/>
          <p:cNvSpPr txBox="true"/>
          <p:nvPr/>
        </p:nvSpPr>
        <p:spPr>
          <a:xfrm rot="0">
            <a:off x="10191750" y="3569180"/>
            <a:ext cx="6858000" cy="356616"/>
          </a:xfrm>
          <a:prstGeom prst="rect">
            <a:avLst/>
          </a:prstGeom>
        </p:spPr>
        <p:txBody>
          <a:bodyPr anchor="t" rtlCol="false" tIns="0" lIns="0" bIns="0" rIns="0">
            <a:spAutoFit/>
          </a:bodyPr>
          <a:lstStyle/>
          <a:p>
            <a:pPr algn="ctr">
              <a:lnSpc>
                <a:spcPts val="2652"/>
              </a:lnSpc>
            </a:pPr>
            <a:r>
              <a:rPr lang="en-US" sz="2550" b="true">
                <a:solidFill>
                  <a:srgbClr val="17324D"/>
                </a:solidFill>
                <a:latin typeface="League Spartan"/>
                <a:ea typeface="League Spartan"/>
                <a:cs typeface="League Spartan"/>
                <a:sym typeface="League Spartan"/>
              </a:rPr>
              <a:t>Ask!</a:t>
            </a:r>
          </a:p>
        </p:txBody>
      </p:sp>
      <p:sp>
        <p:nvSpPr>
          <p:cNvPr name="TextBox 14" id="14"/>
          <p:cNvSpPr txBox="true"/>
          <p:nvPr/>
        </p:nvSpPr>
        <p:spPr>
          <a:xfrm rot="0">
            <a:off x="2095500" y="4512155"/>
            <a:ext cx="5143500" cy="1480185"/>
          </a:xfrm>
          <a:prstGeom prst="rect">
            <a:avLst/>
          </a:prstGeom>
        </p:spPr>
        <p:txBody>
          <a:bodyPr anchor="t" rtlCol="false" tIns="0" lIns="0" bIns="0" rIns="0">
            <a:spAutoFit/>
          </a:bodyPr>
          <a:lstStyle/>
          <a:p>
            <a:pPr algn="l">
              <a:lnSpc>
                <a:spcPts val="2970"/>
              </a:lnSpc>
            </a:pPr>
            <a:r>
              <a:rPr lang="en-US" sz="2250">
                <a:solidFill>
                  <a:srgbClr val="17324D"/>
                </a:solidFill>
                <a:latin typeface="DM Sans"/>
                <a:ea typeface="DM Sans"/>
                <a:cs typeface="DM Sans"/>
                <a:sym typeface="DM Sans"/>
              </a:rPr>
              <a:t>Request a budget </a:t>
            </a:r>
          </a:p>
          <a:p>
            <a:pPr algn="l">
              <a:lnSpc>
                <a:spcPts val="2970"/>
              </a:lnSpc>
            </a:pPr>
            <a:r>
              <a:rPr lang="en-US" sz="2250">
                <a:solidFill>
                  <a:srgbClr val="17324D"/>
                </a:solidFill>
                <a:latin typeface="DM Sans"/>
                <a:ea typeface="DM Sans"/>
                <a:cs typeface="DM Sans"/>
                <a:sym typeface="DM Sans"/>
              </a:rPr>
              <a:t>Attend conferences or competitions</a:t>
            </a:r>
          </a:p>
          <a:p>
            <a:pPr algn="l">
              <a:lnSpc>
                <a:spcPts val="2970"/>
              </a:lnSpc>
            </a:pPr>
            <a:r>
              <a:rPr lang="en-US" sz="2250">
                <a:solidFill>
                  <a:srgbClr val="17324D"/>
                </a:solidFill>
                <a:latin typeface="DM Sans"/>
                <a:ea typeface="DM Sans"/>
                <a:cs typeface="DM Sans"/>
                <a:sym typeface="DM Sans"/>
              </a:rPr>
              <a:t>Host groups or guests</a:t>
            </a:r>
          </a:p>
          <a:p>
            <a:pPr algn="l">
              <a:lnSpc>
                <a:spcPts val="2970"/>
              </a:lnSpc>
            </a:pPr>
            <a:r>
              <a:rPr lang="en-US" sz="2250">
                <a:solidFill>
                  <a:srgbClr val="17324D"/>
                </a:solidFill>
                <a:latin typeface="DM Sans"/>
                <a:ea typeface="DM Sans"/>
                <a:cs typeface="DM Sans"/>
                <a:sym typeface="DM Sans"/>
              </a:rPr>
              <a:t>Discuss potentially sensitive topics </a:t>
            </a:r>
          </a:p>
        </p:txBody>
      </p:sp>
      <p:sp>
        <p:nvSpPr>
          <p:cNvPr name="TextBox 15" id="15"/>
          <p:cNvSpPr txBox="true"/>
          <p:nvPr/>
        </p:nvSpPr>
        <p:spPr>
          <a:xfrm rot="0">
            <a:off x="11049000" y="4332513"/>
            <a:ext cx="4953000" cy="2392299"/>
          </a:xfrm>
          <a:prstGeom prst="rect">
            <a:avLst/>
          </a:prstGeom>
        </p:spPr>
        <p:txBody>
          <a:bodyPr anchor="t" rtlCol="false" tIns="0" lIns="0" bIns="0" rIns="0">
            <a:spAutoFit/>
          </a:bodyPr>
          <a:lstStyle/>
          <a:p>
            <a:pPr algn="ctr">
              <a:lnSpc>
                <a:spcPts val="3168"/>
              </a:lnSpc>
            </a:pPr>
            <a:r>
              <a:rPr lang="en-US" sz="2400">
                <a:solidFill>
                  <a:srgbClr val="17324D"/>
                </a:solidFill>
                <a:latin typeface="DM Sans"/>
                <a:ea typeface="DM Sans"/>
                <a:cs typeface="DM Sans"/>
                <a:sym typeface="DM Sans"/>
              </a:rPr>
              <a:t>Each year, you must ask your advisor, in person, if they can commit to your group. Your group goals change each year and they need to be able to support you in those goals. </a:t>
            </a:r>
          </a:p>
        </p:txBody>
      </p:sp>
      <p:sp>
        <p:nvSpPr>
          <p:cNvPr name="TextBox 16" id="16"/>
          <p:cNvSpPr txBox="true"/>
          <p:nvPr/>
        </p:nvSpPr>
        <p:spPr>
          <a:xfrm rot="0">
            <a:off x="2310371" y="6485354"/>
            <a:ext cx="4713759" cy="990600"/>
          </a:xfrm>
          <a:prstGeom prst="rect">
            <a:avLst/>
          </a:prstGeom>
        </p:spPr>
        <p:txBody>
          <a:bodyPr anchor="t" rtlCol="false" tIns="0" lIns="0" bIns="0" rIns="0">
            <a:spAutoFit/>
          </a:bodyPr>
          <a:lstStyle/>
          <a:p>
            <a:pPr algn="ctr">
              <a:lnSpc>
                <a:spcPts val="2625"/>
              </a:lnSpc>
            </a:pPr>
            <a:r>
              <a:rPr lang="en-US" b="true" sz="1875" spc="262">
                <a:solidFill>
                  <a:srgbClr val="3D7EFF"/>
                </a:solidFill>
                <a:latin typeface="DM Sans Bold"/>
                <a:ea typeface="DM Sans Bold"/>
                <a:cs typeface="DM Sans Bold"/>
                <a:sym typeface="DM Sans Bold"/>
              </a:rPr>
              <a:t>You may choose to have an advisor even if you don’t require the above resources</a:t>
            </a:r>
          </a:p>
        </p:txBody>
      </p:sp>
      <p:sp>
        <p:nvSpPr>
          <p:cNvPr name="TextBox 17" id="17"/>
          <p:cNvSpPr txBox="true"/>
          <p:nvPr/>
        </p:nvSpPr>
        <p:spPr>
          <a:xfrm rot="0">
            <a:off x="15240000" y="9772650"/>
            <a:ext cx="2095500" cy="222885"/>
          </a:xfrm>
          <a:prstGeom prst="rect">
            <a:avLst/>
          </a:prstGeom>
        </p:spPr>
        <p:txBody>
          <a:bodyPr anchor="t" rtlCol="false" tIns="0" lIns="0" bIns="0" rIns="0">
            <a:spAutoFit/>
          </a:bodyPr>
          <a:lstStyle/>
          <a:p>
            <a:pPr algn="r">
              <a:lnSpc>
                <a:spcPts val="1889"/>
              </a:lnSpc>
            </a:pPr>
            <a:r>
              <a:rPr lang="en-US" b="true" sz="1350" spc="189">
                <a:solidFill>
                  <a:srgbClr val="3D7EFF"/>
                </a:solidFill>
                <a:latin typeface="DM Sans Bold"/>
                <a:ea typeface="DM Sans Bold"/>
                <a:cs typeface="DM Sans Bold"/>
                <a:sym typeface="DM Sans Bold"/>
              </a:rPr>
              <a:t>BUA  •  2026</a:t>
            </a:r>
          </a:p>
        </p:txBody>
      </p:sp>
      <p:sp>
        <p:nvSpPr>
          <p:cNvPr name="TextBox 18" id="18"/>
          <p:cNvSpPr txBox="true"/>
          <p:nvPr/>
        </p:nvSpPr>
        <p:spPr>
          <a:xfrm rot="0">
            <a:off x="11288241" y="7122005"/>
            <a:ext cx="4713759" cy="657225"/>
          </a:xfrm>
          <a:prstGeom prst="rect">
            <a:avLst/>
          </a:prstGeom>
        </p:spPr>
        <p:txBody>
          <a:bodyPr anchor="t" rtlCol="false" tIns="0" lIns="0" bIns="0" rIns="0">
            <a:spAutoFit/>
          </a:bodyPr>
          <a:lstStyle/>
          <a:p>
            <a:pPr algn="ctr">
              <a:lnSpc>
                <a:spcPts val="2625"/>
              </a:lnSpc>
            </a:pPr>
            <a:r>
              <a:rPr lang="en-US" b="true" sz="1875" spc="262">
                <a:solidFill>
                  <a:srgbClr val="3D7EFF"/>
                </a:solidFill>
                <a:latin typeface="DM Sans Bold"/>
                <a:ea typeface="DM Sans Bold"/>
                <a:cs typeface="DM Sans Bold"/>
                <a:sym typeface="DM Sans Bold"/>
              </a:rPr>
              <a:t>advisors may support up to 3 groups per year</a:t>
            </a:r>
          </a:p>
        </p:txBody>
      </p:sp>
    </p:spTree>
  </p:cSld>
  <p:clrMapOvr>
    <a:masterClrMapping/>
  </p:clrMapOvr>
</p:sld>
</file>

<file path=ppt/slides/slide5.xml><?xml version="1.0" encoding="utf-8"?>
<p:sld xmlns:p="http://schemas.openxmlformats.org/presentationml/2006/main" xmlns:a="http://schemas.openxmlformats.org/drawingml/2006/main">
  <p:cSld>
    <p:bg>
      <p:bgPr>
        <a:solidFill>
          <a:srgbClr val="FFF9F0"/>
        </a:solidFill>
      </p:bgPr>
    </p:bg>
    <p:spTree>
      <p:nvGrpSpPr>
        <p:cNvPr id="1" name=""/>
        <p:cNvGrpSpPr/>
        <p:nvPr/>
      </p:nvGrpSpPr>
      <p:grpSpPr>
        <a:xfrm>
          <a:off x="0" y="0"/>
          <a:ext cx="0" cy="0"/>
          <a:chOff x="0" y="0"/>
          <a:chExt cx="0" cy="0"/>
        </a:xfrm>
      </p:grpSpPr>
      <p:grpSp>
        <p:nvGrpSpPr>
          <p:cNvPr name="Group 2" id="2"/>
          <p:cNvGrpSpPr/>
          <p:nvPr/>
        </p:nvGrpSpPr>
        <p:grpSpPr>
          <a:xfrm rot="0">
            <a:off x="914400" y="552450"/>
            <a:ext cx="16459200" cy="1328738"/>
            <a:chOff x="0" y="0"/>
            <a:chExt cx="21945600" cy="1771650"/>
          </a:xfrm>
        </p:grpSpPr>
        <p:sp>
          <p:nvSpPr>
            <p:cNvPr name="TextBox 3" id="3"/>
            <p:cNvSpPr txBox="true"/>
            <p:nvPr/>
          </p:nvSpPr>
          <p:spPr>
            <a:xfrm rot="0">
              <a:off x="0" y="-28575"/>
              <a:ext cx="1270000" cy="353695"/>
            </a:xfrm>
            <a:prstGeom prst="rect">
              <a:avLst/>
            </a:prstGeom>
          </p:spPr>
          <p:txBody>
            <a:bodyPr anchor="t" rtlCol="false" tIns="0" lIns="0" bIns="0" rIns="0">
              <a:spAutoFit/>
            </a:bodyPr>
            <a:lstStyle/>
            <a:p>
              <a:pPr algn="l">
                <a:lnSpc>
                  <a:spcPts val="2310"/>
                </a:lnSpc>
              </a:pPr>
              <a:r>
                <a:rPr lang="en-US" sz="1650" spc="231" b="true">
                  <a:solidFill>
                    <a:srgbClr val="3D7EFF"/>
                  </a:solidFill>
                  <a:latin typeface="DM Sans Bold"/>
                  <a:ea typeface="DM Sans Bold"/>
                  <a:cs typeface="DM Sans Bold"/>
                  <a:sym typeface="DM Sans Bold"/>
                </a:rPr>
                <a:t>05</a:t>
              </a:r>
            </a:p>
          </p:txBody>
        </p:sp>
        <p:sp>
          <p:nvSpPr>
            <p:cNvPr name="TextBox 4" id="4"/>
            <p:cNvSpPr txBox="true"/>
            <p:nvPr/>
          </p:nvSpPr>
          <p:spPr>
            <a:xfrm rot="0">
              <a:off x="0" y="615950"/>
              <a:ext cx="18415000" cy="807974"/>
            </a:xfrm>
            <a:prstGeom prst="rect">
              <a:avLst/>
            </a:prstGeom>
          </p:spPr>
          <p:txBody>
            <a:bodyPr anchor="t" rtlCol="false" tIns="0" lIns="0" bIns="0" rIns="0">
              <a:spAutoFit/>
            </a:bodyPr>
            <a:lstStyle/>
            <a:p>
              <a:pPr algn="l">
                <a:lnSpc>
                  <a:spcPts val="4446"/>
                </a:lnSpc>
              </a:pPr>
              <a:r>
                <a:rPr lang="en-US" sz="4275" b="true">
                  <a:solidFill>
                    <a:srgbClr val="17324D"/>
                  </a:solidFill>
                  <a:latin typeface="League Spartan"/>
                  <a:ea typeface="League Spartan"/>
                  <a:cs typeface="League Spartan"/>
                  <a:sym typeface="League Spartan"/>
                </a:rPr>
                <a:t>Make meetings easy to find and easy to join</a:t>
              </a:r>
            </a:p>
          </p:txBody>
        </p:sp>
        <p:sp>
          <p:nvSpPr>
            <p:cNvPr name="AutoShape 5" id="5"/>
            <p:cNvSpPr/>
            <p:nvPr/>
          </p:nvSpPr>
          <p:spPr>
            <a:xfrm>
              <a:off x="0" y="1752600"/>
              <a:ext cx="21945600" cy="0"/>
            </a:xfrm>
            <a:prstGeom prst="line">
              <a:avLst/>
            </a:prstGeom>
            <a:ln cap="flat" w="38100">
              <a:solidFill>
                <a:srgbClr val="17324D"/>
              </a:solidFill>
              <a:prstDash val="solid"/>
              <a:headEnd type="none" len="sm" w="sm"/>
              <a:tailEnd type="none" len="sm" w="sm"/>
            </a:ln>
          </p:spPr>
        </p:sp>
      </p:grpSp>
      <p:grpSp>
        <p:nvGrpSpPr>
          <p:cNvPr name="Group 6" id="6"/>
          <p:cNvGrpSpPr/>
          <p:nvPr/>
        </p:nvGrpSpPr>
        <p:grpSpPr>
          <a:xfrm rot="0">
            <a:off x="1047750" y="2857500"/>
            <a:ext cx="5238750" cy="3724275"/>
            <a:chOff x="0" y="0"/>
            <a:chExt cx="6985000" cy="4965700"/>
          </a:xfrm>
        </p:grpSpPr>
        <p:grpSp>
          <p:nvGrpSpPr>
            <p:cNvPr name="Group 7" id="7"/>
            <p:cNvGrpSpPr/>
            <p:nvPr/>
          </p:nvGrpSpPr>
          <p:grpSpPr>
            <a:xfrm rot="0">
              <a:off x="0" y="0"/>
              <a:ext cx="6985000" cy="4965700"/>
              <a:chOff x="0" y="0"/>
              <a:chExt cx="6985000" cy="4965700"/>
            </a:xfrm>
          </p:grpSpPr>
          <p:sp>
            <p:nvSpPr>
              <p:cNvPr name="Freeform 8" id="8"/>
              <p:cNvSpPr/>
              <p:nvPr/>
            </p:nvSpPr>
            <p:spPr>
              <a:xfrm flipH="false" flipV="false" rot="0">
                <a:off x="0" y="0"/>
                <a:ext cx="6985000" cy="4965700"/>
              </a:xfrm>
              <a:custGeom>
                <a:avLst/>
                <a:gdLst/>
                <a:ahLst/>
                <a:cxnLst/>
                <a:rect r="r" b="b" t="t" l="l"/>
                <a:pathLst>
                  <a:path h="4965700" w="6985000">
                    <a:moveTo>
                      <a:pt x="64655" y="0"/>
                    </a:moveTo>
                    <a:lnTo>
                      <a:pt x="6920346" y="0"/>
                    </a:lnTo>
                    <a:cubicBezTo>
                      <a:pt x="6937493" y="0"/>
                      <a:pt x="6953938" y="6812"/>
                      <a:pt x="6966063" y="18937"/>
                    </a:cubicBezTo>
                    <a:cubicBezTo>
                      <a:pt x="6978188" y="31062"/>
                      <a:pt x="6985000" y="47507"/>
                      <a:pt x="6985000" y="64655"/>
                    </a:cubicBezTo>
                    <a:lnTo>
                      <a:pt x="6985000" y="4901045"/>
                    </a:lnTo>
                    <a:cubicBezTo>
                      <a:pt x="6985000" y="4918193"/>
                      <a:pt x="6978188" y="4934638"/>
                      <a:pt x="6966063" y="4946763"/>
                    </a:cubicBezTo>
                    <a:cubicBezTo>
                      <a:pt x="6953938" y="4958888"/>
                      <a:pt x="6937493" y="4965700"/>
                      <a:pt x="6920346" y="4965700"/>
                    </a:cubicBezTo>
                    <a:lnTo>
                      <a:pt x="64655" y="4965700"/>
                    </a:lnTo>
                    <a:cubicBezTo>
                      <a:pt x="47507" y="4965700"/>
                      <a:pt x="31062" y="4958888"/>
                      <a:pt x="18937" y="4946763"/>
                    </a:cubicBezTo>
                    <a:cubicBezTo>
                      <a:pt x="6812" y="4934638"/>
                      <a:pt x="0" y="4918193"/>
                      <a:pt x="0" y="4901045"/>
                    </a:cubicBezTo>
                    <a:lnTo>
                      <a:pt x="0" y="64655"/>
                    </a:lnTo>
                    <a:cubicBezTo>
                      <a:pt x="0" y="47507"/>
                      <a:pt x="6812" y="31062"/>
                      <a:pt x="18937" y="18937"/>
                    </a:cubicBezTo>
                    <a:cubicBezTo>
                      <a:pt x="31062" y="6812"/>
                      <a:pt x="47507" y="0"/>
                      <a:pt x="64655" y="0"/>
                    </a:cubicBezTo>
                    <a:close/>
                  </a:path>
                </a:pathLst>
              </a:custGeom>
              <a:solidFill>
                <a:srgbClr val="FFFFFF"/>
              </a:solidFill>
              <a:ln cap="rnd">
                <a:noFill/>
                <a:prstDash val="solid"/>
                <a:round/>
              </a:ln>
            </p:spPr>
          </p:sp>
          <p:sp>
            <p:nvSpPr>
              <p:cNvPr name="TextBox 9" id="9"/>
              <p:cNvSpPr txBox="true"/>
              <p:nvPr/>
            </p:nvSpPr>
            <p:spPr>
              <a:xfrm>
                <a:off x="0" y="-38100"/>
                <a:ext cx="6985000" cy="5003800"/>
              </a:xfrm>
              <a:prstGeom prst="rect">
                <a:avLst/>
              </a:prstGeom>
            </p:spPr>
            <p:txBody>
              <a:bodyPr anchor="ctr" rtlCol="false" tIns="50800" lIns="50800" bIns="50800" rIns="50800"/>
              <a:lstStyle/>
              <a:p>
                <a:pPr algn="l">
                  <a:lnSpc>
                    <a:spcPts val="1679"/>
                  </a:lnSpc>
                </a:pPr>
              </a:p>
            </p:txBody>
          </p:sp>
        </p:grpSp>
        <p:grpSp>
          <p:nvGrpSpPr>
            <p:cNvPr name="Group 10" id="10"/>
            <p:cNvGrpSpPr/>
            <p:nvPr/>
          </p:nvGrpSpPr>
          <p:grpSpPr>
            <a:xfrm rot="0">
              <a:off x="0" y="0"/>
              <a:ext cx="6985000" cy="228600"/>
              <a:chOff x="0" y="0"/>
              <a:chExt cx="6985000" cy="228600"/>
            </a:xfrm>
          </p:grpSpPr>
          <p:sp>
            <p:nvSpPr>
              <p:cNvPr name="Freeform 11" id="11"/>
              <p:cNvSpPr/>
              <p:nvPr/>
            </p:nvSpPr>
            <p:spPr>
              <a:xfrm flipH="false" flipV="false" rot="0">
                <a:off x="0" y="0"/>
                <a:ext cx="6985000" cy="228600"/>
              </a:xfrm>
              <a:custGeom>
                <a:avLst/>
                <a:gdLst/>
                <a:ahLst/>
                <a:cxnLst/>
                <a:rect r="r" b="b" t="t" l="l"/>
                <a:pathLst>
                  <a:path h="228600" w="6985000">
                    <a:moveTo>
                      <a:pt x="41564" y="0"/>
                    </a:moveTo>
                    <a:lnTo>
                      <a:pt x="6943437" y="0"/>
                    </a:lnTo>
                    <a:cubicBezTo>
                      <a:pt x="6954460" y="0"/>
                      <a:pt x="6965031" y="4379"/>
                      <a:pt x="6972826" y="12174"/>
                    </a:cubicBezTo>
                    <a:cubicBezTo>
                      <a:pt x="6980621" y="19968"/>
                      <a:pt x="6985000" y="30540"/>
                      <a:pt x="6985000" y="41564"/>
                    </a:cubicBezTo>
                    <a:lnTo>
                      <a:pt x="6985000" y="187036"/>
                    </a:lnTo>
                    <a:cubicBezTo>
                      <a:pt x="6985000" y="198060"/>
                      <a:pt x="6980621" y="208632"/>
                      <a:pt x="6972826" y="216426"/>
                    </a:cubicBezTo>
                    <a:cubicBezTo>
                      <a:pt x="6965031" y="224221"/>
                      <a:pt x="6954460" y="228600"/>
                      <a:pt x="6943437" y="228600"/>
                    </a:cubicBezTo>
                    <a:lnTo>
                      <a:pt x="41564" y="228600"/>
                    </a:lnTo>
                    <a:cubicBezTo>
                      <a:pt x="30540" y="228600"/>
                      <a:pt x="19968" y="224221"/>
                      <a:pt x="12174" y="216426"/>
                    </a:cubicBezTo>
                    <a:cubicBezTo>
                      <a:pt x="4379" y="208632"/>
                      <a:pt x="0" y="198060"/>
                      <a:pt x="0" y="187036"/>
                    </a:cubicBezTo>
                    <a:lnTo>
                      <a:pt x="0" y="41564"/>
                    </a:lnTo>
                    <a:cubicBezTo>
                      <a:pt x="0" y="30540"/>
                      <a:pt x="4379" y="19968"/>
                      <a:pt x="12174" y="12174"/>
                    </a:cubicBezTo>
                    <a:cubicBezTo>
                      <a:pt x="19968" y="4379"/>
                      <a:pt x="30540" y="0"/>
                      <a:pt x="41564" y="0"/>
                    </a:cubicBezTo>
                    <a:close/>
                  </a:path>
                </a:pathLst>
              </a:custGeom>
              <a:solidFill>
                <a:srgbClr val="3D7EFF"/>
              </a:solidFill>
              <a:ln cap="sq">
                <a:noFill/>
                <a:prstDash val="solid"/>
                <a:miter/>
              </a:ln>
            </p:spPr>
          </p:sp>
          <p:sp>
            <p:nvSpPr>
              <p:cNvPr name="TextBox 12" id="12"/>
              <p:cNvSpPr txBox="true"/>
              <p:nvPr/>
            </p:nvSpPr>
            <p:spPr>
              <a:xfrm>
                <a:off x="0" y="-38100"/>
                <a:ext cx="6985000" cy="266700"/>
              </a:xfrm>
              <a:prstGeom prst="rect">
                <a:avLst/>
              </a:prstGeom>
            </p:spPr>
            <p:txBody>
              <a:bodyPr anchor="ctr" rtlCol="false" tIns="50800" lIns="50800" bIns="50800" rIns="50800"/>
              <a:lstStyle/>
              <a:p>
                <a:pPr algn="l">
                  <a:lnSpc>
                    <a:spcPts val="1679"/>
                  </a:lnSpc>
                </a:pPr>
              </a:p>
            </p:txBody>
          </p:sp>
        </p:grpSp>
        <p:sp>
          <p:nvSpPr>
            <p:cNvPr name="TextBox 13" id="13"/>
            <p:cNvSpPr txBox="true"/>
            <p:nvPr/>
          </p:nvSpPr>
          <p:spPr>
            <a:xfrm rot="0">
              <a:off x="508000" y="714375"/>
              <a:ext cx="6096000" cy="471805"/>
            </a:xfrm>
            <a:prstGeom prst="rect">
              <a:avLst/>
            </a:prstGeom>
          </p:spPr>
          <p:txBody>
            <a:bodyPr anchor="t" rtlCol="false" tIns="0" lIns="0" bIns="0" rIns="0">
              <a:spAutoFit/>
            </a:bodyPr>
            <a:lstStyle/>
            <a:p>
              <a:pPr algn="l">
                <a:lnSpc>
                  <a:spcPts val="2940"/>
                </a:lnSpc>
              </a:pPr>
              <a:r>
                <a:rPr lang="en-US" sz="2100" spc="294" b="true">
                  <a:solidFill>
                    <a:srgbClr val="3D7EFF"/>
                  </a:solidFill>
                  <a:latin typeface="DM Sans Bold"/>
                  <a:ea typeface="DM Sans Bold"/>
                  <a:cs typeface="DM Sans Bold"/>
                  <a:sym typeface="DM Sans Bold"/>
                </a:rPr>
                <a:t>1  FIND A TIME</a:t>
              </a:r>
            </a:p>
          </p:txBody>
        </p:sp>
        <p:sp>
          <p:nvSpPr>
            <p:cNvPr name="TextBox 14" id="14"/>
            <p:cNvSpPr txBox="true"/>
            <p:nvPr/>
          </p:nvSpPr>
          <p:spPr>
            <a:xfrm rot="0">
              <a:off x="508000" y="1812925"/>
              <a:ext cx="6096000" cy="973455"/>
            </a:xfrm>
            <a:prstGeom prst="rect">
              <a:avLst/>
            </a:prstGeom>
          </p:spPr>
          <p:txBody>
            <a:bodyPr anchor="t" rtlCol="false" tIns="0" lIns="0" bIns="0" rIns="0">
              <a:spAutoFit/>
            </a:bodyPr>
            <a:lstStyle/>
            <a:p>
              <a:pPr algn="l">
                <a:lnSpc>
                  <a:spcPts val="2970"/>
                </a:lnSpc>
              </a:pPr>
              <a:r>
                <a:rPr lang="en-US" sz="2250">
                  <a:solidFill>
                    <a:srgbClr val="17324D"/>
                  </a:solidFill>
                  <a:latin typeface="DM Sans"/>
                  <a:ea typeface="DM Sans"/>
                  <a:cs typeface="DM Sans"/>
                  <a:sym typeface="DM Sans"/>
                </a:rPr>
                <a:t>Choose a regular meeting time that works for your leaders ahead of the club fair.</a:t>
              </a:r>
            </a:p>
          </p:txBody>
        </p:sp>
      </p:grpSp>
      <p:grpSp>
        <p:nvGrpSpPr>
          <p:cNvPr name="Group 15" id="15"/>
          <p:cNvGrpSpPr/>
          <p:nvPr/>
        </p:nvGrpSpPr>
        <p:grpSpPr>
          <a:xfrm rot="0">
            <a:off x="6667500" y="2857500"/>
            <a:ext cx="5238750" cy="3731097"/>
            <a:chOff x="0" y="0"/>
            <a:chExt cx="6985000" cy="4974795"/>
          </a:xfrm>
        </p:grpSpPr>
        <p:grpSp>
          <p:nvGrpSpPr>
            <p:cNvPr name="Group 16" id="16"/>
            <p:cNvGrpSpPr/>
            <p:nvPr/>
          </p:nvGrpSpPr>
          <p:grpSpPr>
            <a:xfrm rot="0">
              <a:off x="0" y="0"/>
              <a:ext cx="6985000" cy="4974795"/>
              <a:chOff x="0" y="0"/>
              <a:chExt cx="6985000" cy="4974795"/>
            </a:xfrm>
          </p:grpSpPr>
          <p:sp>
            <p:nvSpPr>
              <p:cNvPr name="Freeform 17" id="17"/>
              <p:cNvSpPr/>
              <p:nvPr/>
            </p:nvSpPr>
            <p:spPr>
              <a:xfrm flipH="false" flipV="false" rot="0">
                <a:off x="0" y="0"/>
                <a:ext cx="6985000" cy="4974796"/>
              </a:xfrm>
              <a:custGeom>
                <a:avLst/>
                <a:gdLst/>
                <a:ahLst/>
                <a:cxnLst/>
                <a:rect r="r" b="b" t="t" l="l"/>
                <a:pathLst>
                  <a:path h="4974796" w="6985000">
                    <a:moveTo>
                      <a:pt x="64655" y="0"/>
                    </a:moveTo>
                    <a:lnTo>
                      <a:pt x="6920346" y="0"/>
                    </a:lnTo>
                    <a:cubicBezTo>
                      <a:pt x="6937493" y="0"/>
                      <a:pt x="6953938" y="6812"/>
                      <a:pt x="6966063" y="18937"/>
                    </a:cubicBezTo>
                    <a:cubicBezTo>
                      <a:pt x="6978188" y="31062"/>
                      <a:pt x="6985000" y="47507"/>
                      <a:pt x="6985000" y="64655"/>
                    </a:cubicBezTo>
                    <a:lnTo>
                      <a:pt x="6985000" y="4910141"/>
                    </a:lnTo>
                    <a:cubicBezTo>
                      <a:pt x="6985000" y="4945849"/>
                      <a:pt x="6956053" y="4974796"/>
                      <a:pt x="6920346" y="4974796"/>
                    </a:cubicBezTo>
                    <a:lnTo>
                      <a:pt x="64655" y="4974796"/>
                    </a:lnTo>
                    <a:cubicBezTo>
                      <a:pt x="47507" y="4974796"/>
                      <a:pt x="31062" y="4967984"/>
                      <a:pt x="18937" y="4955859"/>
                    </a:cubicBezTo>
                    <a:cubicBezTo>
                      <a:pt x="6812" y="4943734"/>
                      <a:pt x="0" y="4927288"/>
                      <a:pt x="0" y="4910141"/>
                    </a:cubicBezTo>
                    <a:lnTo>
                      <a:pt x="0" y="64655"/>
                    </a:lnTo>
                    <a:cubicBezTo>
                      <a:pt x="0" y="47507"/>
                      <a:pt x="6812" y="31062"/>
                      <a:pt x="18937" y="18937"/>
                    </a:cubicBezTo>
                    <a:cubicBezTo>
                      <a:pt x="31062" y="6812"/>
                      <a:pt x="47507" y="0"/>
                      <a:pt x="64655" y="0"/>
                    </a:cubicBezTo>
                    <a:close/>
                  </a:path>
                </a:pathLst>
              </a:custGeom>
              <a:solidFill>
                <a:srgbClr val="FFFFFF"/>
              </a:solidFill>
              <a:ln cap="rnd">
                <a:noFill/>
                <a:prstDash val="solid"/>
                <a:round/>
              </a:ln>
            </p:spPr>
          </p:sp>
          <p:sp>
            <p:nvSpPr>
              <p:cNvPr name="TextBox 18" id="18"/>
              <p:cNvSpPr txBox="true"/>
              <p:nvPr/>
            </p:nvSpPr>
            <p:spPr>
              <a:xfrm>
                <a:off x="0" y="-38100"/>
                <a:ext cx="6985000" cy="5012895"/>
              </a:xfrm>
              <a:prstGeom prst="rect">
                <a:avLst/>
              </a:prstGeom>
            </p:spPr>
            <p:txBody>
              <a:bodyPr anchor="ctr" rtlCol="false" tIns="50800" lIns="50800" bIns="50800" rIns="50800"/>
              <a:lstStyle/>
              <a:p>
                <a:pPr algn="l">
                  <a:lnSpc>
                    <a:spcPts val="1679"/>
                  </a:lnSpc>
                </a:pPr>
              </a:p>
            </p:txBody>
          </p:sp>
        </p:grpSp>
        <p:grpSp>
          <p:nvGrpSpPr>
            <p:cNvPr name="Group 19" id="19"/>
            <p:cNvGrpSpPr/>
            <p:nvPr/>
          </p:nvGrpSpPr>
          <p:grpSpPr>
            <a:xfrm rot="0">
              <a:off x="0" y="0"/>
              <a:ext cx="6985000" cy="228600"/>
              <a:chOff x="0" y="0"/>
              <a:chExt cx="6985000" cy="228600"/>
            </a:xfrm>
          </p:grpSpPr>
          <p:sp>
            <p:nvSpPr>
              <p:cNvPr name="Freeform 20" id="20"/>
              <p:cNvSpPr/>
              <p:nvPr/>
            </p:nvSpPr>
            <p:spPr>
              <a:xfrm flipH="false" flipV="false" rot="0">
                <a:off x="0" y="0"/>
                <a:ext cx="6985000" cy="228600"/>
              </a:xfrm>
              <a:custGeom>
                <a:avLst/>
                <a:gdLst/>
                <a:ahLst/>
                <a:cxnLst/>
                <a:rect r="r" b="b" t="t" l="l"/>
                <a:pathLst>
                  <a:path h="228600" w="6985000">
                    <a:moveTo>
                      <a:pt x="41564" y="0"/>
                    </a:moveTo>
                    <a:lnTo>
                      <a:pt x="6943437" y="0"/>
                    </a:lnTo>
                    <a:cubicBezTo>
                      <a:pt x="6954460" y="0"/>
                      <a:pt x="6965031" y="4379"/>
                      <a:pt x="6972826" y="12174"/>
                    </a:cubicBezTo>
                    <a:cubicBezTo>
                      <a:pt x="6980621" y="19968"/>
                      <a:pt x="6985000" y="30540"/>
                      <a:pt x="6985000" y="41564"/>
                    </a:cubicBezTo>
                    <a:lnTo>
                      <a:pt x="6985000" y="187036"/>
                    </a:lnTo>
                    <a:cubicBezTo>
                      <a:pt x="6985000" y="198060"/>
                      <a:pt x="6980621" y="208632"/>
                      <a:pt x="6972826" y="216426"/>
                    </a:cubicBezTo>
                    <a:cubicBezTo>
                      <a:pt x="6965031" y="224221"/>
                      <a:pt x="6954460" y="228600"/>
                      <a:pt x="6943437" y="228600"/>
                    </a:cubicBezTo>
                    <a:lnTo>
                      <a:pt x="41564" y="228600"/>
                    </a:lnTo>
                    <a:cubicBezTo>
                      <a:pt x="30540" y="228600"/>
                      <a:pt x="19968" y="224221"/>
                      <a:pt x="12174" y="216426"/>
                    </a:cubicBezTo>
                    <a:cubicBezTo>
                      <a:pt x="4379" y="208632"/>
                      <a:pt x="0" y="198060"/>
                      <a:pt x="0" y="187036"/>
                    </a:cubicBezTo>
                    <a:lnTo>
                      <a:pt x="0" y="41564"/>
                    </a:lnTo>
                    <a:cubicBezTo>
                      <a:pt x="0" y="30540"/>
                      <a:pt x="4379" y="19968"/>
                      <a:pt x="12174" y="12174"/>
                    </a:cubicBezTo>
                    <a:cubicBezTo>
                      <a:pt x="19968" y="4379"/>
                      <a:pt x="30540" y="0"/>
                      <a:pt x="41564" y="0"/>
                    </a:cubicBezTo>
                    <a:close/>
                  </a:path>
                </a:pathLst>
              </a:custGeom>
              <a:solidFill>
                <a:srgbClr val="41C7B5"/>
              </a:solidFill>
              <a:ln cap="sq">
                <a:noFill/>
                <a:prstDash val="solid"/>
                <a:miter/>
              </a:ln>
            </p:spPr>
          </p:sp>
          <p:sp>
            <p:nvSpPr>
              <p:cNvPr name="TextBox 21" id="21"/>
              <p:cNvSpPr txBox="true"/>
              <p:nvPr/>
            </p:nvSpPr>
            <p:spPr>
              <a:xfrm>
                <a:off x="0" y="-38100"/>
                <a:ext cx="6985000" cy="266700"/>
              </a:xfrm>
              <a:prstGeom prst="rect">
                <a:avLst/>
              </a:prstGeom>
            </p:spPr>
            <p:txBody>
              <a:bodyPr anchor="ctr" rtlCol="false" tIns="50800" lIns="50800" bIns="50800" rIns="50800"/>
              <a:lstStyle/>
              <a:p>
                <a:pPr algn="l">
                  <a:lnSpc>
                    <a:spcPts val="1679"/>
                  </a:lnSpc>
                </a:pPr>
              </a:p>
            </p:txBody>
          </p:sp>
        </p:grpSp>
        <p:sp>
          <p:nvSpPr>
            <p:cNvPr name="TextBox 22" id="22"/>
            <p:cNvSpPr txBox="true"/>
            <p:nvPr/>
          </p:nvSpPr>
          <p:spPr>
            <a:xfrm rot="0">
              <a:off x="508000" y="714375"/>
              <a:ext cx="6096000" cy="471805"/>
            </a:xfrm>
            <a:prstGeom prst="rect">
              <a:avLst/>
            </a:prstGeom>
          </p:spPr>
          <p:txBody>
            <a:bodyPr anchor="t" rtlCol="false" tIns="0" lIns="0" bIns="0" rIns="0">
              <a:spAutoFit/>
            </a:bodyPr>
            <a:lstStyle/>
            <a:p>
              <a:pPr algn="l">
                <a:lnSpc>
                  <a:spcPts val="2940"/>
                </a:lnSpc>
              </a:pPr>
              <a:r>
                <a:rPr lang="en-US" sz="2100" spc="294" b="true">
                  <a:solidFill>
                    <a:srgbClr val="3D7EFF"/>
                  </a:solidFill>
                  <a:latin typeface="DM Sans Bold"/>
                  <a:ea typeface="DM Sans Bold"/>
                  <a:cs typeface="DM Sans Bold"/>
                  <a:sym typeface="DM Sans Bold"/>
                </a:rPr>
                <a:t>2  CONFIRM A SPACE</a:t>
              </a:r>
            </a:p>
          </p:txBody>
        </p:sp>
        <p:sp>
          <p:nvSpPr>
            <p:cNvPr name="TextBox 23" id="23"/>
            <p:cNvSpPr txBox="true"/>
            <p:nvPr/>
          </p:nvSpPr>
          <p:spPr>
            <a:xfrm rot="0">
              <a:off x="508000" y="1812925"/>
              <a:ext cx="6096000" cy="973455"/>
            </a:xfrm>
            <a:prstGeom prst="rect">
              <a:avLst/>
            </a:prstGeom>
          </p:spPr>
          <p:txBody>
            <a:bodyPr anchor="t" rtlCol="false" tIns="0" lIns="0" bIns="0" rIns="0">
              <a:spAutoFit/>
            </a:bodyPr>
            <a:lstStyle/>
            <a:p>
              <a:pPr algn="l">
                <a:lnSpc>
                  <a:spcPts val="2970"/>
                </a:lnSpc>
              </a:pPr>
              <a:r>
                <a:rPr lang="en-US" sz="2250">
                  <a:solidFill>
                    <a:srgbClr val="17324D"/>
                  </a:solidFill>
                  <a:latin typeface="DM Sans"/>
                  <a:ea typeface="DM Sans"/>
                  <a:cs typeface="DM Sans"/>
                  <a:sym typeface="DM Sans"/>
                </a:rPr>
                <a:t>Ask a teacher if you can use their room.</a:t>
              </a:r>
            </a:p>
          </p:txBody>
        </p:sp>
      </p:grpSp>
      <p:grpSp>
        <p:nvGrpSpPr>
          <p:cNvPr name="Group 24" id="24"/>
          <p:cNvGrpSpPr/>
          <p:nvPr/>
        </p:nvGrpSpPr>
        <p:grpSpPr>
          <a:xfrm rot="0">
            <a:off x="12413729" y="2857500"/>
            <a:ext cx="5112271" cy="3682341"/>
            <a:chOff x="0" y="0"/>
            <a:chExt cx="6816362" cy="4909788"/>
          </a:xfrm>
        </p:grpSpPr>
        <p:grpSp>
          <p:nvGrpSpPr>
            <p:cNvPr name="Group 25" id="25"/>
            <p:cNvGrpSpPr/>
            <p:nvPr/>
          </p:nvGrpSpPr>
          <p:grpSpPr>
            <a:xfrm rot="0">
              <a:off x="0" y="0"/>
              <a:ext cx="6816362" cy="4909788"/>
              <a:chOff x="0" y="0"/>
              <a:chExt cx="6985000" cy="5031257"/>
            </a:xfrm>
          </p:grpSpPr>
          <p:sp>
            <p:nvSpPr>
              <p:cNvPr name="Freeform 26" id="26"/>
              <p:cNvSpPr/>
              <p:nvPr/>
            </p:nvSpPr>
            <p:spPr>
              <a:xfrm flipH="false" flipV="false" rot="0">
                <a:off x="0" y="0"/>
                <a:ext cx="6985000" cy="5031257"/>
              </a:xfrm>
              <a:custGeom>
                <a:avLst/>
                <a:gdLst/>
                <a:ahLst/>
                <a:cxnLst/>
                <a:rect r="r" b="b" t="t" l="l"/>
                <a:pathLst>
                  <a:path h="5031257" w="6985000">
                    <a:moveTo>
                      <a:pt x="64655" y="0"/>
                    </a:moveTo>
                    <a:lnTo>
                      <a:pt x="6920346" y="0"/>
                    </a:lnTo>
                    <a:cubicBezTo>
                      <a:pt x="6937493" y="0"/>
                      <a:pt x="6953938" y="6812"/>
                      <a:pt x="6966063" y="18937"/>
                    </a:cubicBezTo>
                    <a:cubicBezTo>
                      <a:pt x="6978188" y="31062"/>
                      <a:pt x="6985000" y="47507"/>
                      <a:pt x="6985000" y="64655"/>
                    </a:cubicBezTo>
                    <a:lnTo>
                      <a:pt x="6985000" y="4966602"/>
                    </a:lnTo>
                    <a:cubicBezTo>
                      <a:pt x="6985000" y="4983750"/>
                      <a:pt x="6978188" y="5000195"/>
                      <a:pt x="6966063" y="5012320"/>
                    </a:cubicBezTo>
                    <a:cubicBezTo>
                      <a:pt x="6953938" y="5024445"/>
                      <a:pt x="6937493" y="5031257"/>
                      <a:pt x="6920346" y="5031257"/>
                    </a:cubicBezTo>
                    <a:lnTo>
                      <a:pt x="64655" y="5031257"/>
                    </a:lnTo>
                    <a:cubicBezTo>
                      <a:pt x="28947" y="5031257"/>
                      <a:pt x="0" y="5002310"/>
                      <a:pt x="0" y="4966602"/>
                    </a:cubicBezTo>
                    <a:lnTo>
                      <a:pt x="0" y="64655"/>
                    </a:lnTo>
                    <a:cubicBezTo>
                      <a:pt x="0" y="47507"/>
                      <a:pt x="6812" y="31062"/>
                      <a:pt x="18937" y="18937"/>
                    </a:cubicBezTo>
                    <a:cubicBezTo>
                      <a:pt x="31062" y="6812"/>
                      <a:pt x="47507" y="0"/>
                      <a:pt x="64655" y="0"/>
                    </a:cubicBezTo>
                    <a:close/>
                  </a:path>
                </a:pathLst>
              </a:custGeom>
              <a:solidFill>
                <a:srgbClr val="FFFFFF"/>
              </a:solidFill>
              <a:ln cap="rnd">
                <a:noFill/>
                <a:prstDash val="solid"/>
                <a:round/>
              </a:ln>
            </p:spPr>
          </p:sp>
          <p:sp>
            <p:nvSpPr>
              <p:cNvPr name="TextBox 27" id="27"/>
              <p:cNvSpPr txBox="true"/>
              <p:nvPr/>
            </p:nvSpPr>
            <p:spPr>
              <a:xfrm>
                <a:off x="0" y="-38100"/>
                <a:ext cx="6985000" cy="5069357"/>
              </a:xfrm>
              <a:prstGeom prst="rect">
                <a:avLst/>
              </a:prstGeom>
            </p:spPr>
            <p:txBody>
              <a:bodyPr anchor="ctr" rtlCol="false" tIns="50800" lIns="50800" bIns="50800" rIns="50800"/>
              <a:lstStyle/>
              <a:p>
                <a:pPr algn="l">
                  <a:lnSpc>
                    <a:spcPts val="1679"/>
                  </a:lnSpc>
                </a:pPr>
              </a:p>
            </p:txBody>
          </p:sp>
        </p:grpSp>
        <p:grpSp>
          <p:nvGrpSpPr>
            <p:cNvPr name="Group 28" id="28"/>
            <p:cNvGrpSpPr/>
            <p:nvPr/>
          </p:nvGrpSpPr>
          <p:grpSpPr>
            <a:xfrm rot="0">
              <a:off x="0" y="0"/>
              <a:ext cx="6816362" cy="223081"/>
              <a:chOff x="0" y="0"/>
              <a:chExt cx="6985000" cy="228600"/>
            </a:xfrm>
          </p:grpSpPr>
          <p:sp>
            <p:nvSpPr>
              <p:cNvPr name="Freeform 29" id="29"/>
              <p:cNvSpPr/>
              <p:nvPr/>
            </p:nvSpPr>
            <p:spPr>
              <a:xfrm flipH="false" flipV="false" rot="0">
                <a:off x="0" y="0"/>
                <a:ext cx="6985000" cy="228600"/>
              </a:xfrm>
              <a:custGeom>
                <a:avLst/>
                <a:gdLst/>
                <a:ahLst/>
                <a:cxnLst/>
                <a:rect r="r" b="b" t="t" l="l"/>
                <a:pathLst>
                  <a:path h="228600" w="6985000">
                    <a:moveTo>
                      <a:pt x="41564" y="0"/>
                    </a:moveTo>
                    <a:lnTo>
                      <a:pt x="6943437" y="0"/>
                    </a:lnTo>
                    <a:cubicBezTo>
                      <a:pt x="6954460" y="0"/>
                      <a:pt x="6965031" y="4379"/>
                      <a:pt x="6972826" y="12174"/>
                    </a:cubicBezTo>
                    <a:cubicBezTo>
                      <a:pt x="6980621" y="19968"/>
                      <a:pt x="6985000" y="30540"/>
                      <a:pt x="6985000" y="41564"/>
                    </a:cubicBezTo>
                    <a:lnTo>
                      <a:pt x="6985000" y="187036"/>
                    </a:lnTo>
                    <a:cubicBezTo>
                      <a:pt x="6985000" y="198060"/>
                      <a:pt x="6980621" y="208632"/>
                      <a:pt x="6972826" y="216426"/>
                    </a:cubicBezTo>
                    <a:cubicBezTo>
                      <a:pt x="6965031" y="224221"/>
                      <a:pt x="6954460" y="228600"/>
                      <a:pt x="6943437" y="228600"/>
                    </a:cubicBezTo>
                    <a:lnTo>
                      <a:pt x="41564" y="228600"/>
                    </a:lnTo>
                    <a:cubicBezTo>
                      <a:pt x="30540" y="228600"/>
                      <a:pt x="19968" y="224221"/>
                      <a:pt x="12174" y="216426"/>
                    </a:cubicBezTo>
                    <a:cubicBezTo>
                      <a:pt x="4379" y="208632"/>
                      <a:pt x="0" y="198060"/>
                      <a:pt x="0" y="187036"/>
                    </a:cubicBezTo>
                    <a:lnTo>
                      <a:pt x="0" y="41564"/>
                    </a:lnTo>
                    <a:cubicBezTo>
                      <a:pt x="0" y="30540"/>
                      <a:pt x="4379" y="19968"/>
                      <a:pt x="12174" y="12174"/>
                    </a:cubicBezTo>
                    <a:cubicBezTo>
                      <a:pt x="19968" y="4379"/>
                      <a:pt x="30540" y="0"/>
                      <a:pt x="41564" y="0"/>
                    </a:cubicBezTo>
                    <a:close/>
                  </a:path>
                </a:pathLst>
              </a:custGeom>
              <a:solidFill>
                <a:srgbClr val="FF6B6B"/>
              </a:solidFill>
              <a:ln cap="sq">
                <a:noFill/>
                <a:prstDash val="solid"/>
                <a:miter/>
              </a:ln>
            </p:spPr>
          </p:sp>
          <p:sp>
            <p:nvSpPr>
              <p:cNvPr name="TextBox 30" id="30"/>
              <p:cNvSpPr txBox="true"/>
              <p:nvPr/>
            </p:nvSpPr>
            <p:spPr>
              <a:xfrm>
                <a:off x="0" y="-38100"/>
                <a:ext cx="6985000" cy="266700"/>
              </a:xfrm>
              <a:prstGeom prst="rect">
                <a:avLst/>
              </a:prstGeom>
            </p:spPr>
            <p:txBody>
              <a:bodyPr anchor="ctr" rtlCol="false" tIns="50800" lIns="50800" bIns="50800" rIns="50800"/>
              <a:lstStyle/>
              <a:p>
                <a:pPr algn="l">
                  <a:lnSpc>
                    <a:spcPts val="1679"/>
                  </a:lnSpc>
                </a:pPr>
              </a:p>
            </p:txBody>
          </p:sp>
        </p:grpSp>
        <p:sp>
          <p:nvSpPr>
            <p:cNvPr name="TextBox 31" id="31"/>
            <p:cNvSpPr txBox="true"/>
            <p:nvPr/>
          </p:nvSpPr>
          <p:spPr>
            <a:xfrm rot="0">
              <a:off x="495735" y="705503"/>
              <a:ext cx="5948825" cy="452039"/>
            </a:xfrm>
            <a:prstGeom prst="rect">
              <a:avLst/>
            </a:prstGeom>
          </p:spPr>
          <p:txBody>
            <a:bodyPr anchor="t" rtlCol="false" tIns="0" lIns="0" bIns="0" rIns="0">
              <a:spAutoFit/>
            </a:bodyPr>
            <a:lstStyle/>
            <a:p>
              <a:pPr algn="l">
                <a:lnSpc>
                  <a:spcPts val="2869"/>
                </a:lnSpc>
              </a:pPr>
              <a:r>
                <a:rPr lang="en-US" sz="2049" spc="286" b="true">
                  <a:solidFill>
                    <a:srgbClr val="3D7EFF"/>
                  </a:solidFill>
                  <a:latin typeface="DM Sans Bold"/>
                  <a:ea typeface="DM Sans Bold"/>
                  <a:cs typeface="DM Sans Bold"/>
                  <a:sym typeface="DM Sans Bold"/>
                </a:rPr>
                <a:t>3  PUBLISH IT</a:t>
              </a:r>
            </a:p>
          </p:txBody>
        </p:sp>
        <p:sp>
          <p:nvSpPr>
            <p:cNvPr name="TextBox 32" id="32"/>
            <p:cNvSpPr txBox="true"/>
            <p:nvPr/>
          </p:nvSpPr>
          <p:spPr>
            <a:xfrm rot="0">
              <a:off x="495735" y="1768466"/>
              <a:ext cx="5948825" cy="950643"/>
            </a:xfrm>
            <a:prstGeom prst="rect">
              <a:avLst/>
            </a:prstGeom>
          </p:spPr>
          <p:txBody>
            <a:bodyPr anchor="t" rtlCol="false" tIns="0" lIns="0" bIns="0" rIns="0">
              <a:spAutoFit/>
            </a:bodyPr>
            <a:lstStyle/>
            <a:p>
              <a:pPr algn="l">
                <a:lnSpc>
                  <a:spcPts val="2898"/>
                </a:lnSpc>
              </a:pPr>
              <a:r>
                <a:rPr lang="en-US" sz="2195">
                  <a:solidFill>
                    <a:srgbClr val="17324D"/>
                  </a:solidFill>
                  <a:latin typeface="DM Sans"/>
                  <a:ea typeface="DM Sans"/>
                  <a:cs typeface="DM Sans"/>
                  <a:sym typeface="DM Sans"/>
                </a:rPr>
                <a:t>Add the time and location to Club Hub and list it at the activity fair.</a:t>
              </a:r>
            </a:p>
          </p:txBody>
        </p:sp>
      </p:grpSp>
      <p:sp>
        <p:nvSpPr>
          <p:cNvPr name="TextBox 33" id="33"/>
          <p:cNvSpPr txBox="true"/>
          <p:nvPr/>
        </p:nvSpPr>
        <p:spPr>
          <a:xfrm rot="0">
            <a:off x="15240000" y="9772650"/>
            <a:ext cx="2095500" cy="222885"/>
          </a:xfrm>
          <a:prstGeom prst="rect">
            <a:avLst/>
          </a:prstGeom>
        </p:spPr>
        <p:txBody>
          <a:bodyPr anchor="t" rtlCol="false" tIns="0" lIns="0" bIns="0" rIns="0">
            <a:spAutoFit/>
          </a:bodyPr>
          <a:lstStyle/>
          <a:p>
            <a:pPr algn="r">
              <a:lnSpc>
                <a:spcPts val="1889"/>
              </a:lnSpc>
            </a:pPr>
            <a:r>
              <a:rPr lang="en-US" b="true" sz="1350" spc="189">
                <a:solidFill>
                  <a:srgbClr val="3D7EFF"/>
                </a:solidFill>
                <a:latin typeface="DM Sans Bold"/>
                <a:ea typeface="DM Sans Bold"/>
                <a:cs typeface="DM Sans Bold"/>
                <a:sym typeface="DM Sans Bold"/>
              </a:rPr>
              <a:t>BUA  •  2026</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FFF9F0"/>
        </a:solidFill>
      </p:bgPr>
    </p:bg>
    <p:spTree>
      <p:nvGrpSpPr>
        <p:cNvPr id="1" name=""/>
        <p:cNvGrpSpPr/>
        <p:nvPr/>
      </p:nvGrpSpPr>
      <p:grpSpPr>
        <a:xfrm>
          <a:off x="0" y="0"/>
          <a:ext cx="0" cy="0"/>
          <a:chOff x="0" y="0"/>
          <a:chExt cx="0" cy="0"/>
        </a:xfrm>
      </p:grpSpPr>
      <p:grpSp>
        <p:nvGrpSpPr>
          <p:cNvPr name="Group 2" id="2"/>
          <p:cNvGrpSpPr/>
          <p:nvPr/>
        </p:nvGrpSpPr>
        <p:grpSpPr>
          <a:xfrm rot="0">
            <a:off x="914400" y="552450"/>
            <a:ext cx="16459200" cy="1328738"/>
            <a:chOff x="0" y="0"/>
            <a:chExt cx="21945600" cy="1771650"/>
          </a:xfrm>
        </p:grpSpPr>
        <p:sp>
          <p:nvSpPr>
            <p:cNvPr name="TextBox 3" id="3"/>
            <p:cNvSpPr txBox="true"/>
            <p:nvPr/>
          </p:nvSpPr>
          <p:spPr>
            <a:xfrm rot="0">
              <a:off x="0" y="-28575"/>
              <a:ext cx="1270000" cy="353695"/>
            </a:xfrm>
            <a:prstGeom prst="rect">
              <a:avLst/>
            </a:prstGeom>
          </p:spPr>
          <p:txBody>
            <a:bodyPr anchor="t" rtlCol="false" tIns="0" lIns="0" bIns="0" rIns="0">
              <a:spAutoFit/>
            </a:bodyPr>
            <a:lstStyle/>
            <a:p>
              <a:pPr algn="l">
                <a:lnSpc>
                  <a:spcPts val="2310"/>
                </a:lnSpc>
              </a:pPr>
              <a:r>
                <a:rPr lang="en-US" sz="1650" spc="231" b="true">
                  <a:solidFill>
                    <a:srgbClr val="3D7EFF"/>
                  </a:solidFill>
                  <a:latin typeface="DM Sans Bold"/>
                  <a:ea typeface="DM Sans Bold"/>
                  <a:cs typeface="DM Sans Bold"/>
                  <a:sym typeface="DM Sans Bold"/>
                </a:rPr>
                <a:t>03</a:t>
              </a:r>
            </a:p>
          </p:txBody>
        </p:sp>
        <p:sp>
          <p:nvSpPr>
            <p:cNvPr name="TextBox 4" id="4"/>
            <p:cNvSpPr txBox="true"/>
            <p:nvPr/>
          </p:nvSpPr>
          <p:spPr>
            <a:xfrm rot="0">
              <a:off x="0" y="625475"/>
              <a:ext cx="18415000" cy="872109"/>
            </a:xfrm>
            <a:prstGeom prst="rect">
              <a:avLst/>
            </a:prstGeom>
          </p:spPr>
          <p:txBody>
            <a:bodyPr anchor="t" rtlCol="false" tIns="0" lIns="0" bIns="0" rIns="0">
              <a:spAutoFit/>
            </a:bodyPr>
            <a:lstStyle/>
            <a:p>
              <a:pPr algn="l">
                <a:lnSpc>
                  <a:spcPts val="4836"/>
                </a:lnSpc>
              </a:pPr>
              <a:r>
                <a:rPr lang="en-US" sz="4650" b="true">
                  <a:solidFill>
                    <a:srgbClr val="17324D"/>
                  </a:solidFill>
                  <a:latin typeface="League Spartan"/>
                  <a:ea typeface="League Spartan"/>
                  <a:cs typeface="League Spartan"/>
                  <a:sym typeface="League Spartan"/>
                </a:rPr>
                <a:t>Club Hub is your organization’s home base</a:t>
              </a:r>
            </a:p>
          </p:txBody>
        </p:sp>
        <p:sp>
          <p:nvSpPr>
            <p:cNvPr name="AutoShape 5" id="5"/>
            <p:cNvSpPr/>
            <p:nvPr/>
          </p:nvSpPr>
          <p:spPr>
            <a:xfrm>
              <a:off x="0" y="1752600"/>
              <a:ext cx="21945600" cy="0"/>
            </a:xfrm>
            <a:prstGeom prst="line">
              <a:avLst/>
            </a:prstGeom>
            <a:ln cap="flat" w="38100">
              <a:solidFill>
                <a:srgbClr val="17324D"/>
              </a:solidFill>
              <a:prstDash val="solid"/>
              <a:headEnd type="none" len="sm" w="sm"/>
              <a:tailEnd type="none" len="sm" w="sm"/>
            </a:ln>
          </p:spPr>
        </p:sp>
      </p:grpSp>
      <p:grpSp>
        <p:nvGrpSpPr>
          <p:cNvPr name="Group 6" id="6"/>
          <p:cNvGrpSpPr/>
          <p:nvPr/>
        </p:nvGrpSpPr>
        <p:grpSpPr>
          <a:xfrm rot="0">
            <a:off x="914400" y="2571750"/>
            <a:ext cx="16459200" cy="1066800"/>
            <a:chOff x="0" y="0"/>
            <a:chExt cx="21945600" cy="1422400"/>
          </a:xfrm>
        </p:grpSpPr>
        <p:grpSp>
          <p:nvGrpSpPr>
            <p:cNvPr name="Group 7" id="7"/>
            <p:cNvGrpSpPr/>
            <p:nvPr/>
          </p:nvGrpSpPr>
          <p:grpSpPr>
            <a:xfrm rot="0">
              <a:off x="0" y="0"/>
              <a:ext cx="21945600" cy="1422400"/>
              <a:chOff x="0" y="0"/>
              <a:chExt cx="21945600" cy="1422400"/>
            </a:xfrm>
          </p:grpSpPr>
          <p:sp>
            <p:nvSpPr>
              <p:cNvPr name="Freeform 8" id="8"/>
              <p:cNvSpPr/>
              <p:nvPr/>
            </p:nvSpPr>
            <p:spPr>
              <a:xfrm flipH="false" flipV="false" rot="0">
                <a:off x="0" y="0"/>
                <a:ext cx="21945600" cy="1422400"/>
              </a:xfrm>
              <a:custGeom>
                <a:avLst/>
                <a:gdLst/>
                <a:ahLst/>
                <a:cxnLst/>
                <a:rect r="r" b="b" t="t" l="l"/>
                <a:pathLst>
                  <a:path h="1422400" w="21945600">
                    <a:moveTo>
                      <a:pt x="14699" y="0"/>
                    </a:moveTo>
                    <a:lnTo>
                      <a:pt x="21930902" y="0"/>
                    </a:lnTo>
                    <a:cubicBezTo>
                      <a:pt x="21939019" y="0"/>
                      <a:pt x="21945600" y="6581"/>
                      <a:pt x="21945600" y="14699"/>
                    </a:cubicBezTo>
                    <a:lnTo>
                      <a:pt x="21945600" y="1407701"/>
                    </a:lnTo>
                    <a:cubicBezTo>
                      <a:pt x="21945600" y="1415819"/>
                      <a:pt x="21939019" y="1422400"/>
                      <a:pt x="21930902" y="1422400"/>
                    </a:cubicBezTo>
                    <a:lnTo>
                      <a:pt x="14699" y="1422400"/>
                    </a:lnTo>
                    <a:cubicBezTo>
                      <a:pt x="6581" y="1422400"/>
                      <a:pt x="0" y="1415819"/>
                      <a:pt x="0" y="1407701"/>
                    </a:cubicBezTo>
                    <a:lnTo>
                      <a:pt x="0" y="14699"/>
                    </a:lnTo>
                    <a:cubicBezTo>
                      <a:pt x="0" y="6581"/>
                      <a:pt x="6581" y="0"/>
                      <a:pt x="14699" y="0"/>
                    </a:cubicBezTo>
                    <a:close/>
                  </a:path>
                </a:pathLst>
              </a:custGeom>
              <a:solidFill>
                <a:srgbClr val="FFFFFF"/>
              </a:solidFill>
              <a:ln cap="sq">
                <a:noFill/>
                <a:prstDash val="solid"/>
                <a:miter/>
              </a:ln>
            </p:spPr>
          </p:sp>
          <p:sp>
            <p:nvSpPr>
              <p:cNvPr name="TextBox 9" id="9"/>
              <p:cNvSpPr txBox="true"/>
              <p:nvPr/>
            </p:nvSpPr>
            <p:spPr>
              <a:xfrm>
                <a:off x="0" y="-38100"/>
                <a:ext cx="21945600" cy="1460500"/>
              </a:xfrm>
              <a:prstGeom prst="rect">
                <a:avLst/>
              </a:prstGeom>
            </p:spPr>
            <p:txBody>
              <a:bodyPr anchor="ctr" rtlCol="false" tIns="50800" lIns="50800" bIns="50800" rIns="50800"/>
              <a:lstStyle/>
              <a:p>
                <a:pPr algn="l">
                  <a:lnSpc>
                    <a:spcPts val="1679"/>
                  </a:lnSpc>
                </a:pPr>
              </a:p>
            </p:txBody>
          </p:sp>
        </p:grpSp>
        <p:grpSp>
          <p:nvGrpSpPr>
            <p:cNvPr name="Group 10" id="10"/>
            <p:cNvGrpSpPr/>
            <p:nvPr/>
          </p:nvGrpSpPr>
          <p:grpSpPr>
            <a:xfrm rot="0">
              <a:off x="381000" y="482600"/>
              <a:ext cx="609600" cy="623722"/>
              <a:chOff x="0" y="0"/>
              <a:chExt cx="609600" cy="623722"/>
            </a:xfrm>
          </p:grpSpPr>
          <p:sp>
            <p:nvSpPr>
              <p:cNvPr name="Freeform 11" id="11"/>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3D7EFF"/>
              </a:solidFill>
              <a:ln cap="sq">
                <a:noFill/>
                <a:prstDash val="solid"/>
                <a:miter/>
              </a:ln>
            </p:spPr>
          </p:sp>
          <p:sp>
            <p:nvSpPr>
              <p:cNvPr name="TextBox 12" id="12"/>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1</a:t>
                </a:r>
              </a:p>
            </p:txBody>
          </p:sp>
        </p:grpSp>
        <p:sp>
          <p:nvSpPr>
            <p:cNvPr name="TextBox 13" id="13"/>
            <p:cNvSpPr txBox="true"/>
            <p:nvPr/>
          </p:nvSpPr>
          <p:spPr>
            <a:xfrm rot="0">
              <a:off x="1219200" y="539750"/>
              <a:ext cx="20269200" cy="422402"/>
            </a:xfrm>
            <a:prstGeom prst="rect">
              <a:avLst/>
            </a:prstGeom>
          </p:spPr>
          <p:txBody>
            <a:bodyPr anchor="t" rtlCol="false" tIns="0" lIns="0" bIns="0" rIns="0">
              <a:spAutoFit/>
            </a:bodyPr>
            <a:lstStyle/>
            <a:p>
              <a:pPr algn="l">
                <a:lnSpc>
                  <a:spcPts val="2673"/>
                </a:lnSpc>
              </a:pPr>
              <a:r>
                <a:rPr lang="en-US" sz="2025">
                  <a:solidFill>
                    <a:srgbClr val="17324D"/>
                  </a:solidFill>
                  <a:latin typeface="DM Sans"/>
                  <a:ea typeface="DM Sans"/>
                  <a:cs typeface="DM Sans"/>
                  <a:sym typeface="DM Sans"/>
                </a:rPr>
                <a:t>Use the calendar to schedule meetings and events </a:t>
              </a:r>
            </a:p>
          </p:txBody>
        </p:sp>
      </p:grpSp>
      <p:grpSp>
        <p:nvGrpSpPr>
          <p:cNvPr name="Group 14" id="14"/>
          <p:cNvGrpSpPr/>
          <p:nvPr/>
        </p:nvGrpSpPr>
        <p:grpSpPr>
          <a:xfrm rot="0">
            <a:off x="914400" y="3886200"/>
            <a:ext cx="16459200" cy="1066800"/>
            <a:chOff x="0" y="0"/>
            <a:chExt cx="21945600" cy="1422400"/>
          </a:xfrm>
        </p:grpSpPr>
        <p:grpSp>
          <p:nvGrpSpPr>
            <p:cNvPr name="Group 15" id="15"/>
            <p:cNvGrpSpPr/>
            <p:nvPr/>
          </p:nvGrpSpPr>
          <p:grpSpPr>
            <a:xfrm rot="0">
              <a:off x="0" y="0"/>
              <a:ext cx="21945600" cy="1422400"/>
              <a:chOff x="0" y="0"/>
              <a:chExt cx="21945600" cy="1422400"/>
            </a:xfrm>
          </p:grpSpPr>
          <p:sp>
            <p:nvSpPr>
              <p:cNvPr name="Freeform 16" id="16"/>
              <p:cNvSpPr/>
              <p:nvPr/>
            </p:nvSpPr>
            <p:spPr>
              <a:xfrm flipH="false" flipV="false" rot="0">
                <a:off x="0" y="0"/>
                <a:ext cx="21945600" cy="1422400"/>
              </a:xfrm>
              <a:custGeom>
                <a:avLst/>
                <a:gdLst/>
                <a:ahLst/>
                <a:cxnLst/>
                <a:rect r="r" b="b" t="t" l="l"/>
                <a:pathLst>
                  <a:path h="1422400" w="21945600">
                    <a:moveTo>
                      <a:pt x="14699" y="0"/>
                    </a:moveTo>
                    <a:lnTo>
                      <a:pt x="21930902" y="0"/>
                    </a:lnTo>
                    <a:cubicBezTo>
                      <a:pt x="21939019" y="0"/>
                      <a:pt x="21945600" y="6581"/>
                      <a:pt x="21945600" y="14699"/>
                    </a:cubicBezTo>
                    <a:lnTo>
                      <a:pt x="21945600" y="1407701"/>
                    </a:lnTo>
                    <a:cubicBezTo>
                      <a:pt x="21945600" y="1415819"/>
                      <a:pt x="21939019" y="1422400"/>
                      <a:pt x="21930902" y="1422400"/>
                    </a:cubicBezTo>
                    <a:lnTo>
                      <a:pt x="14699" y="1422400"/>
                    </a:lnTo>
                    <a:cubicBezTo>
                      <a:pt x="6581" y="1422400"/>
                      <a:pt x="0" y="1415819"/>
                      <a:pt x="0" y="1407701"/>
                    </a:cubicBezTo>
                    <a:lnTo>
                      <a:pt x="0" y="14699"/>
                    </a:lnTo>
                    <a:cubicBezTo>
                      <a:pt x="0" y="6581"/>
                      <a:pt x="6581" y="0"/>
                      <a:pt x="14699" y="0"/>
                    </a:cubicBezTo>
                    <a:close/>
                  </a:path>
                </a:pathLst>
              </a:custGeom>
              <a:solidFill>
                <a:srgbClr val="FFFFFF"/>
              </a:solidFill>
              <a:ln cap="sq">
                <a:noFill/>
                <a:prstDash val="solid"/>
                <a:miter/>
              </a:ln>
            </p:spPr>
          </p:sp>
          <p:sp>
            <p:nvSpPr>
              <p:cNvPr name="TextBox 17" id="17"/>
              <p:cNvSpPr txBox="true"/>
              <p:nvPr/>
            </p:nvSpPr>
            <p:spPr>
              <a:xfrm>
                <a:off x="0" y="-38100"/>
                <a:ext cx="21945600" cy="1460500"/>
              </a:xfrm>
              <a:prstGeom prst="rect">
                <a:avLst/>
              </a:prstGeom>
            </p:spPr>
            <p:txBody>
              <a:bodyPr anchor="ctr" rtlCol="false" tIns="50800" lIns="50800" bIns="50800" rIns="50800"/>
              <a:lstStyle/>
              <a:p>
                <a:pPr algn="l">
                  <a:lnSpc>
                    <a:spcPts val="1679"/>
                  </a:lnSpc>
                </a:pPr>
              </a:p>
            </p:txBody>
          </p:sp>
        </p:grpSp>
        <p:grpSp>
          <p:nvGrpSpPr>
            <p:cNvPr name="Group 18" id="18"/>
            <p:cNvGrpSpPr/>
            <p:nvPr/>
          </p:nvGrpSpPr>
          <p:grpSpPr>
            <a:xfrm rot="0">
              <a:off x="381000" y="482600"/>
              <a:ext cx="609600" cy="623722"/>
              <a:chOff x="0" y="0"/>
              <a:chExt cx="609600" cy="623722"/>
            </a:xfrm>
          </p:grpSpPr>
          <p:sp>
            <p:nvSpPr>
              <p:cNvPr name="Freeform 19" id="19"/>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41C7B5"/>
              </a:solidFill>
              <a:ln cap="sq">
                <a:noFill/>
                <a:prstDash val="solid"/>
                <a:miter/>
              </a:ln>
            </p:spPr>
          </p:sp>
          <p:sp>
            <p:nvSpPr>
              <p:cNvPr name="TextBox 20" id="20"/>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2</a:t>
                </a:r>
              </a:p>
            </p:txBody>
          </p:sp>
        </p:grpSp>
        <p:sp>
          <p:nvSpPr>
            <p:cNvPr name="TextBox 21" id="21"/>
            <p:cNvSpPr txBox="true"/>
            <p:nvPr/>
          </p:nvSpPr>
          <p:spPr>
            <a:xfrm rot="0">
              <a:off x="1219200" y="539750"/>
              <a:ext cx="20269200" cy="422402"/>
            </a:xfrm>
            <a:prstGeom prst="rect">
              <a:avLst/>
            </a:prstGeom>
          </p:spPr>
          <p:txBody>
            <a:bodyPr anchor="t" rtlCol="false" tIns="0" lIns="0" bIns="0" rIns="0">
              <a:spAutoFit/>
            </a:bodyPr>
            <a:lstStyle/>
            <a:p>
              <a:pPr algn="l">
                <a:lnSpc>
                  <a:spcPts val="2673"/>
                </a:lnSpc>
              </a:pPr>
              <a:r>
                <a:rPr lang="en-US" sz="2025">
                  <a:solidFill>
                    <a:srgbClr val="17324D"/>
                  </a:solidFill>
                  <a:latin typeface="DM Sans"/>
                  <a:ea typeface="DM Sans"/>
                  <a:cs typeface="DM Sans"/>
                  <a:sym typeface="DM Sans"/>
                </a:rPr>
                <a:t>Share announcements</a:t>
              </a:r>
            </a:p>
          </p:txBody>
        </p:sp>
      </p:grpSp>
      <p:grpSp>
        <p:nvGrpSpPr>
          <p:cNvPr name="Group 22" id="22"/>
          <p:cNvGrpSpPr/>
          <p:nvPr/>
        </p:nvGrpSpPr>
        <p:grpSpPr>
          <a:xfrm rot="0">
            <a:off x="914400" y="5200650"/>
            <a:ext cx="16459200" cy="1066800"/>
            <a:chOff x="0" y="0"/>
            <a:chExt cx="21945600" cy="1422400"/>
          </a:xfrm>
        </p:grpSpPr>
        <p:grpSp>
          <p:nvGrpSpPr>
            <p:cNvPr name="Group 23" id="23"/>
            <p:cNvGrpSpPr/>
            <p:nvPr/>
          </p:nvGrpSpPr>
          <p:grpSpPr>
            <a:xfrm rot="0">
              <a:off x="0" y="0"/>
              <a:ext cx="21945600" cy="1422400"/>
              <a:chOff x="0" y="0"/>
              <a:chExt cx="21945600" cy="1422400"/>
            </a:xfrm>
          </p:grpSpPr>
          <p:sp>
            <p:nvSpPr>
              <p:cNvPr name="Freeform 24" id="24"/>
              <p:cNvSpPr/>
              <p:nvPr/>
            </p:nvSpPr>
            <p:spPr>
              <a:xfrm flipH="false" flipV="false" rot="0">
                <a:off x="0" y="0"/>
                <a:ext cx="21945600" cy="1422400"/>
              </a:xfrm>
              <a:custGeom>
                <a:avLst/>
                <a:gdLst/>
                <a:ahLst/>
                <a:cxnLst/>
                <a:rect r="r" b="b" t="t" l="l"/>
                <a:pathLst>
                  <a:path h="1422400" w="21945600">
                    <a:moveTo>
                      <a:pt x="14699" y="0"/>
                    </a:moveTo>
                    <a:lnTo>
                      <a:pt x="21930902" y="0"/>
                    </a:lnTo>
                    <a:cubicBezTo>
                      <a:pt x="21939019" y="0"/>
                      <a:pt x="21945600" y="6581"/>
                      <a:pt x="21945600" y="14699"/>
                    </a:cubicBezTo>
                    <a:lnTo>
                      <a:pt x="21945600" y="1407701"/>
                    </a:lnTo>
                    <a:cubicBezTo>
                      <a:pt x="21945600" y="1415819"/>
                      <a:pt x="21939019" y="1422400"/>
                      <a:pt x="21930902" y="1422400"/>
                    </a:cubicBezTo>
                    <a:lnTo>
                      <a:pt x="14699" y="1422400"/>
                    </a:lnTo>
                    <a:cubicBezTo>
                      <a:pt x="6581" y="1422400"/>
                      <a:pt x="0" y="1415819"/>
                      <a:pt x="0" y="1407701"/>
                    </a:cubicBezTo>
                    <a:lnTo>
                      <a:pt x="0" y="14699"/>
                    </a:lnTo>
                    <a:cubicBezTo>
                      <a:pt x="0" y="6581"/>
                      <a:pt x="6581" y="0"/>
                      <a:pt x="14699" y="0"/>
                    </a:cubicBezTo>
                    <a:close/>
                  </a:path>
                </a:pathLst>
              </a:custGeom>
              <a:solidFill>
                <a:srgbClr val="FFFFFF"/>
              </a:solidFill>
              <a:ln cap="sq">
                <a:noFill/>
                <a:prstDash val="solid"/>
                <a:miter/>
              </a:ln>
            </p:spPr>
          </p:sp>
          <p:sp>
            <p:nvSpPr>
              <p:cNvPr name="TextBox 25" id="25"/>
              <p:cNvSpPr txBox="true"/>
              <p:nvPr/>
            </p:nvSpPr>
            <p:spPr>
              <a:xfrm>
                <a:off x="0" y="-38100"/>
                <a:ext cx="21945600" cy="1460500"/>
              </a:xfrm>
              <a:prstGeom prst="rect">
                <a:avLst/>
              </a:prstGeom>
            </p:spPr>
            <p:txBody>
              <a:bodyPr anchor="ctr" rtlCol="false" tIns="50800" lIns="50800" bIns="50800" rIns="50800"/>
              <a:lstStyle/>
              <a:p>
                <a:pPr algn="l">
                  <a:lnSpc>
                    <a:spcPts val="1679"/>
                  </a:lnSpc>
                </a:pPr>
              </a:p>
            </p:txBody>
          </p:sp>
        </p:grpSp>
        <p:grpSp>
          <p:nvGrpSpPr>
            <p:cNvPr name="Group 26" id="26"/>
            <p:cNvGrpSpPr/>
            <p:nvPr/>
          </p:nvGrpSpPr>
          <p:grpSpPr>
            <a:xfrm rot="0">
              <a:off x="381000" y="482600"/>
              <a:ext cx="609600" cy="623722"/>
              <a:chOff x="0" y="0"/>
              <a:chExt cx="609600" cy="623722"/>
            </a:xfrm>
          </p:grpSpPr>
          <p:sp>
            <p:nvSpPr>
              <p:cNvPr name="Freeform 27" id="27"/>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FFC857"/>
              </a:solidFill>
              <a:ln cap="sq">
                <a:noFill/>
                <a:prstDash val="solid"/>
                <a:miter/>
              </a:ln>
            </p:spPr>
          </p:sp>
          <p:sp>
            <p:nvSpPr>
              <p:cNvPr name="TextBox 28" id="28"/>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3</a:t>
                </a:r>
              </a:p>
            </p:txBody>
          </p:sp>
        </p:grpSp>
        <p:sp>
          <p:nvSpPr>
            <p:cNvPr name="TextBox 29" id="29"/>
            <p:cNvSpPr txBox="true"/>
            <p:nvPr/>
          </p:nvSpPr>
          <p:spPr>
            <a:xfrm rot="0">
              <a:off x="1219200" y="539750"/>
              <a:ext cx="20269200" cy="422402"/>
            </a:xfrm>
            <a:prstGeom prst="rect">
              <a:avLst/>
            </a:prstGeom>
          </p:spPr>
          <p:txBody>
            <a:bodyPr anchor="t" rtlCol="false" tIns="0" lIns="0" bIns="0" rIns="0">
              <a:spAutoFit/>
            </a:bodyPr>
            <a:lstStyle/>
            <a:p>
              <a:pPr algn="l">
                <a:lnSpc>
                  <a:spcPts val="2673"/>
                </a:lnSpc>
              </a:pPr>
              <a:r>
                <a:rPr lang="en-US" sz="2025">
                  <a:solidFill>
                    <a:srgbClr val="17324D"/>
                  </a:solidFill>
                  <a:latin typeface="DM Sans"/>
                  <a:ea typeface="DM Sans"/>
                  <a:cs typeface="DM Sans"/>
                  <a:sym typeface="DM Sans"/>
                </a:rPr>
                <a:t>Take attendance</a:t>
              </a:r>
            </a:p>
          </p:txBody>
        </p:sp>
      </p:grpSp>
      <p:grpSp>
        <p:nvGrpSpPr>
          <p:cNvPr name="Group 30" id="30"/>
          <p:cNvGrpSpPr/>
          <p:nvPr/>
        </p:nvGrpSpPr>
        <p:grpSpPr>
          <a:xfrm rot="0">
            <a:off x="914400" y="6515100"/>
            <a:ext cx="16459200" cy="1066800"/>
            <a:chOff x="0" y="0"/>
            <a:chExt cx="21945600" cy="1422400"/>
          </a:xfrm>
        </p:grpSpPr>
        <p:grpSp>
          <p:nvGrpSpPr>
            <p:cNvPr name="Group 31" id="31"/>
            <p:cNvGrpSpPr/>
            <p:nvPr/>
          </p:nvGrpSpPr>
          <p:grpSpPr>
            <a:xfrm rot="0">
              <a:off x="0" y="0"/>
              <a:ext cx="21945600" cy="1422400"/>
              <a:chOff x="0" y="0"/>
              <a:chExt cx="21945600" cy="1422400"/>
            </a:xfrm>
          </p:grpSpPr>
          <p:sp>
            <p:nvSpPr>
              <p:cNvPr name="Freeform 32" id="32"/>
              <p:cNvSpPr/>
              <p:nvPr/>
            </p:nvSpPr>
            <p:spPr>
              <a:xfrm flipH="false" flipV="false" rot="0">
                <a:off x="0" y="0"/>
                <a:ext cx="21945600" cy="1422400"/>
              </a:xfrm>
              <a:custGeom>
                <a:avLst/>
                <a:gdLst/>
                <a:ahLst/>
                <a:cxnLst/>
                <a:rect r="r" b="b" t="t" l="l"/>
                <a:pathLst>
                  <a:path h="1422400" w="21945600">
                    <a:moveTo>
                      <a:pt x="14699" y="0"/>
                    </a:moveTo>
                    <a:lnTo>
                      <a:pt x="21930902" y="0"/>
                    </a:lnTo>
                    <a:cubicBezTo>
                      <a:pt x="21939019" y="0"/>
                      <a:pt x="21945600" y="6581"/>
                      <a:pt x="21945600" y="14699"/>
                    </a:cubicBezTo>
                    <a:lnTo>
                      <a:pt x="21945600" y="1407701"/>
                    </a:lnTo>
                    <a:cubicBezTo>
                      <a:pt x="21945600" y="1415819"/>
                      <a:pt x="21939019" y="1422400"/>
                      <a:pt x="21930902" y="1422400"/>
                    </a:cubicBezTo>
                    <a:lnTo>
                      <a:pt x="14699" y="1422400"/>
                    </a:lnTo>
                    <a:cubicBezTo>
                      <a:pt x="6581" y="1422400"/>
                      <a:pt x="0" y="1415819"/>
                      <a:pt x="0" y="1407701"/>
                    </a:cubicBezTo>
                    <a:lnTo>
                      <a:pt x="0" y="14699"/>
                    </a:lnTo>
                    <a:cubicBezTo>
                      <a:pt x="0" y="6581"/>
                      <a:pt x="6581" y="0"/>
                      <a:pt x="14699" y="0"/>
                    </a:cubicBezTo>
                    <a:close/>
                  </a:path>
                </a:pathLst>
              </a:custGeom>
              <a:solidFill>
                <a:srgbClr val="FFFFFF"/>
              </a:solidFill>
              <a:ln cap="sq">
                <a:noFill/>
                <a:prstDash val="solid"/>
                <a:miter/>
              </a:ln>
            </p:spPr>
          </p:sp>
          <p:sp>
            <p:nvSpPr>
              <p:cNvPr name="TextBox 33" id="33"/>
              <p:cNvSpPr txBox="true"/>
              <p:nvPr/>
            </p:nvSpPr>
            <p:spPr>
              <a:xfrm>
                <a:off x="0" y="-38100"/>
                <a:ext cx="21945600" cy="1460500"/>
              </a:xfrm>
              <a:prstGeom prst="rect">
                <a:avLst/>
              </a:prstGeom>
            </p:spPr>
            <p:txBody>
              <a:bodyPr anchor="ctr" rtlCol="false" tIns="50800" lIns="50800" bIns="50800" rIns="50800"/>
              <a:lstStyle/>
              <a:p>
                <a:pPr algn="l">
                  <a:lnSpc>
                    <a:spcPts val="1679"/>
                  </a:lnSpc>
                </a:pPr>
              </a:p>
            </p:txBody>
          </p:sp>
        </p:grpSp>
        <p:grpSp>
          <p:nvGrpSpPr>
            <p:cNvPr name="Group 34" id="34"/>
            <p:cNvGrpSpPr/>
            <p:nvPr/>
          </p:nvGrpSpPr>
          <p:grpSpPr>
            <a:xfrm rot="0">
              <a:off x="381000" y="482600"/>
              <a:ext cx="609600" cy="623722"/>
              <a:chOff x="0" y="0"/>
              <a:chExt cx="609600" cy="623722"/>
            </a:xfrm>
          </p:grpSpPr>
          <p:sp>
            <p:nvSpPr>
              <p:cNvPr name="Freeform 35" id="35"/>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FF6B6B"/>
              </a:solidFill>
              <a:ln cap="sq">
                <a:noFill/>
                <a:prstDash val="solid"/>
                <a:miter/>
              </a:ln>
            </p:spPr>
          </p:sp>
          <p:sp>
            <p:nvSpPr>
              <p:cNvPr name="TextBox 36" id="36"/>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4</a:t>
                </a:r>
              </a:p>
            </p:txBody>
          </p:sp>
        </p:grpSp>
        <p:sp>
          <p:nvSpPr>
            <p:cNvPr name="TextBox 37" id="37"/>
            <p:cNvSpPr txBox="true"/>
            <p:nvPr/>
          </p:nvSpPr>
          <p:spPr>
            <a:xfrm rot="0">
              <a:off x="1219200" y="539750"/>
              <a:ext cx="20269200" cy="422402"/>
            </a:xfrm>
            <a:prstGeom prst="rect">
              <a:avLst/>
            </a:prstGeom>
          </p:spPr>
          <p:txBody>
            <a:bodyPr anchor="t" rtlCol="false" tIns="0" lIns="0" bIns="0" rIns="0">
              <a:spAutoFit/>
            </a:bodyPr>
            <a:lstStyle/>
            <a:p>
              <a:pPr algn="l">
                <a:lnSpc>
                  <a:spcPts val="2673"/>
                </a:lnSpc>
              </a:pPr>
              <a:r>
                <a:rPr lang="en-US" sz="2025">
                  <a:solidFill>
                    <a:srgbClr val="17324D"/>
                  </a:solidFill>
                  <a:latin typeface="DM Sans"/>
                  <a:ea typeface="DM Sans"/>
                  <a:cs typeface="DM Sans"/>
                  <a:sym typeface="DM Sans"/>
                </a:rPr>
                <a:t>A *new* group chat function</a:t>
              </a:r>
            </a:p>
          </p:txBody>
        </p:sp>
      </p:grpSp>
      <p:grpSp>
        <p:nvGrpSpPr>
          <p:cNvPr name="Group 38" id="38"/>
          <p:cNvGrpSpPr/>
          <p:nvPr/>
        </p:nvGrpSpPr>
        <p:grpSpPr>
          <a:xfrm rot="0">
            <a:off x="914400" y="7829550"/>
            <a:ext cx="16459200" cy="1066800"/>
            <a:chOff x="0" y="0"/>
            <a:chExt cx="21945600" cy="1422400"/>
          </a:xfrm>
        </p:grpSpPr>
        <p:grpSp>
          <p:nvGrpSpPr>
            <p:cNvPr name="Group 39" id="39"/>
            <p:cNvGrpSpPr/>
            <p:nvPr/>
          </p:nvGrpSpPr>
          <p:grpSpPr>
            <a:xfrm rot="0">
              <a:off x="0" y="0"/>
              <a:ext cx="21945600" cy="1422400"/>
              <a:chOff x="0" y="0"/>
              <a:chExt cx="21945600" cy="1422400"/>
            </a:xfrm>
          </p:grpSpPr>
          <p:sp>
            <p:nvSpPr>
              <p:cNvPr name="Freeform 40" id="40"/>
              <p:cNvSpPr/>
              <p:nvPr/>
            </p:nvSpPr>
            <p:spPr>
              <a:xfrm flipH="false" flipV="false" rot="0">
                <a:off x="0" y="0"/>
                <a:ext cx="21945600" cy="1422400"/>
              </a:xfrm>
              <a:custGeom>
                <a:avLst/>
                <a:gdLst/>
                <a:ahLst/>
                <a:cxnLst/>
                <a:rect r="r" b="b" t="t" l="l"/>
                <a:pathLst>
                  <a:path h="1422400" w="21945600">
                    <a:moveTo>
                      <a:pt x="14699" y="0"/>
                    </a:moveTo>
                    <a:lnTo>
                      <a:pt x="21930902" y="0"/>
                    </a:lnTo>
                    <a:cubicBezTo>
                      <a:pt x="21939019" y="0"/>
                      <a:pt x="21945600" y="6581"/>
                      <a:pt x="21945600" y="14699"/>
                    </a:cubicBezTo>
                    <a:lnTo>
                      <a:pt x="21945600" y="1407701"/>
                    </a:lnTo>
                    <a:cubicBezTo>
                      <a:pt x="21945600" y="1415819"/>
                      <a:pt x="21939019" y="1422400"/>
                      <a:pt x="21930902" y="1422400"/>
                    </a:cubicBezTo>
                    <a:lnTo>
                      <a:pt x="14699" y="1422400"/>
                    </a:lnTo>
                    <a:cubicBezTo>
                      <a:pt x="6581" y="1422400"/>
                      <a:pt x="0" y="1415819"/>
                      <a:pt x="0" y="1407701"/>
                    </a:cubicBezTo>
                    <a:lnTo>
                      <a:pt x="0" y="14699"/>
                    </a:lnTo>
                    <a:cubicBezTo>
                      <a:pt x="0" y="6581"/>
                      <a:pt x="6581" y="0"/>
                      <a:pt x="14699" y="0"/>
                    </a:cubicBezTo>
                    <a:close/>
                  </a:path>
                </a:pathLst>
              </a:custGeom>
              <a:solidFill>
                <a:srgbClr val="FFFFFF"/>
              </a:solidFill>
              <a:ln cap="sq">
                <a:noFill/>
                <a:prstDash val="solid"/>
                <a:miter/>
              </a:ln>
            </p:spPr>
          </p:sp>
          <p:sp>
            <p:nvSpPr>
              <p:cNvPr name="TextBox 41" id="41"/>
              <p:cNvSpPr txBox="true"/>
              <p:nvPr/>
            </p:nvSpPr>
            <p:spPr>
              <a:xfrm>
                <a:off x="0" y="-38100"/>
                <a:ext cx="21945600" cy="1460500"/>
              </a:xfrm>
              <a:prstGeom prst="rect">
                <a:avLst/>
              </a:prstGeom>
            </p:spPr>
            <p:txBody>
              <a:bodyPr anchor="ctr" rtlCol="false" tIns="50800" lIns="50800" bIns="50800" rIns="50800"/>
              <a:lstStyle/>
              <a:p>
                <a:pPr algn="l">
                  <a:lnSpc>
                    <a:spcPts val="1679"/>
                  </a:lnSpc>
                </a:pPr>
              </a:p>
            </p:txBody>
          </p:sp>
        </p:grpSp>
        <p:grpSp>
          <p:nvGrpSpPr>
            <p:cNvPr name="Group 42" id="42"/>
            <p:cNvGrpSpPr/>
            <p:nvPr/>
          </p:nvGrpSpPr>
          <p:grpSpPr>
            <a:xfrm rot="0">
              <a:off x="381000" y="482600"/>
              <a:ext cx="609600" cy="623722"/>
              <a:chOff x="0" y="0"/>
              <a:chExt cx="609600" cy="623722"/>
            </a:xfrm>
          </p:grpSpPr>
          <p:sp>
            <p:nvSpPr>
              <p:cNvPr name="Freeform 43" id="43"/>
              <p:cNvSpPr/>
              <p:nvPr/>
            </p:nvSpPr>
            <p:spPr>
              <a:xfrm flipH="false" flipV="false" rot="0">
                <a:off x="0" y="0"/>
                <a:ext cx="609600" cy="623722"/>
              </a:xfrm>
              <a:custGeom>
                <a:avLst/>
                <a:gdLst/>
                <a:ahLst/>
                <a:cxnLst/>
                <a:rect r="r" b="b" t="t" l="l"/>
                <a:pathLst>
                  <a:path h="623722" w="609600">
                    <a:moveTo>
                      <a:pt x="304800" y="0"/>
                    </a:moveTo>
                    <a:lnTo>
                      <a:pt x="304800" y="0"/>
                    </a:lnTo>
                    <a:cubicBezTo>
                      <a:pt x="473136" y="0"/>
                      <a:pt x="609600" y="136464"/>
                      <a:pt x="609600" y="304800"/>
                    </a:cubicBezTo>
                    <a:lnTo>
                      <a:pt x="609600" y="318922"/>
                    </a:lnTo>
                    <a:cubicBezTo>
                      <a:pt x="609600" y="487259"/>
                      <a:pt x="473136" y="623722"/>
                      <a:pt x="304800" y="623722"/>
                    </a:cubicBezTo>
                    <a:lnTo>
                      <a:pt x="304800" y="623722"/>
                    </a:lnTo>
                    <a:cubicBezTo>
                      <a:pt x="223962" y="623722"/>
                      <a:pt x="146435" y="591610"/>
                      <a:pt x="89274" y="534449"/>
                    </a:cubicBezTo>
                    <a:cubicBezTo>
                      <a:pt x="32113" y="477287"/>
                      <a:pt x="0" y="399760"/>
                      <a:pt x="0" y="318922"/>
                    </a:cubicBezTo>
                    <a:lnTo>
                      <a:pt x="0" y="304800"/>
                    </a:lnTo>
                    <a:cubicBezTo>
                      <a:pt x="0" y="136464"/>
                      <a:pt x="136464" y="0"/>
                      <a:pt x="304800" y="0"/>
                    </a:cubicBezTo>
                    <a:close/>
                  </a:path>
                </a:pathLst>
              </a:custGeom>
              <a:solidFill>
                <a:srgbClr val="3D7EFF"/>
              </a:solidFill>
              <a:ln cap="sq">
                <a:noFill/>
                <a:prstDash val="solid"/>
                <a:miter/>
              </a:ln>
            </p:spPr>
          </p:sp>
          <p:sp>
            <p:nvSpPr>
              <p:cNvPr name="TextBox 44" id="44"/>
              <p:cNvSpPr txBox="true"/>
              <p:nvPr/>
            </p:nvSpPr>
            <p:spPr>
              <a:xfrm>
                <a:off x="0" y="-28575"/>
                <a:ext cx="609600" cy="652297"/>
              </a:xfrm>
              <a:prstGeom prst="rect">
                <a:avLst/>
              </a:prstGeom>
            </p:spPr>
            <p:txBody>
              <a:bodyPr anchor="ctr" rtlCol="false" tIns="50800" lIns="50800" bIns="50800" rIns="50800"/>
              <a:lstStyle/>
              <a:p>
                <a:pPr algn="ctr">
                  <a:lnSpc>
                    <a:spcPts val="2520"/>
                  </a:lnSpc>
                </a:pPr>
                <a:r>
                  <a:rPr lang="en-US" sz="1800" b="true">
                    <a:solidFill>
                      <a:srgbClr val="FFFFFF"/>
                    </a:solidFill>
                    <a:latin typeface="League Spartan"/>
                    <a:ea typeface="League Spartan"/>
                    <a:cs typeface="League Spartan"/>
                    <a:sym typeface="League Spartan"/>
                  </a:rPr>
                  <a:t>5</a:t>
                </a:r>
              </a:p>
            </p:txBody>
          </p:sp>
        </p:grpSp>
        <p:sp>
          <p:nvSpPr>
            <p:cNvPr name="TextBox 45" id="45"/>
            <p:cNvSpPr txBox="true"/>
            <p:nvPr/>
          </p:nvSpPr>
          <p:spPr>
            <a:xfrm rot="0">
              <a:off x="1219200" y="539750"/>
              <a:ext cx="20269200" cy="422402"/>
            </a:xfrm>
            <a:prstGeom prst="rect">
              <a:avLst/>
            </a:prstGeom>
          </p:spPr>
          <p:txBody>
            <a:bodyPr anchor="t" rtlCol="false" tIns="0" lIns="0" bIns="0" rIns="0">
              <a:spAutoFit/>
            </a:bodyPr>
            <a:lstStyle/>
            <a:p>
              <a:pPr algn="l">
                <a:lnSpc>
                  <a:spcPts val="2673"/>
                </a:lnSpc>
              </a:pPr>
              <a:r>
                <a:rPr lang="en-US" sz="2025">
                  <a:solidFill>
                    <a:srgbClr val="17324D"/>
                  </a:solidFill>
                  <a:latin typeface="DM Sans"/>
                  <a:ea typeface="DM Sans"/>
                  <a:cs typeface="DM Sans"/>
                  <a:sym typeface="DM Sans"/>
                </a:rPr>
                <a:t>Use of other social media accounts is not permitted </a:t>
              </a:r>
            </a:p>
          </p:txBody>
        </p:sp>
      </p:grpSp>
      <p:sp>
        <p:nvSpPr>
          <p:cNvPr name="TextBox 46" id="46"/>
          <p:cNvSpPr txBox="true"/>
          <p:nvPr/>
        </p:nvSpPr>
        <p:spPr>
          <a:xfrm rot="0">
            <a:off x="15240000" y="9772650"/>
            <a:ext cx="2095500" cy="222885"/>
          </a:xfrm>
          <a:prstGeom prst="rect">
            <a:avLst/>
          </a:prstGeom>
        </p:spPr>
        <p:txBody>
          <a:bodyPr anchor="t" rtlCol="false" tIns="0" lIns="0" bIns="0" rIns="0">
            <a:spAutoFit/>
          </a:bodyPr>
          <a:lstStyle/>
          <a:p>
            <a:pPr algn="r">
              <a:lnSpc>
                <a:spcPts val="1889"/>
              </a:lnSpc>
            </a:pPr>
            <a:r>
              <a:rPr lang="en-US" b="true" sz="1350" spc="189">
                <a:solidFill>
                  <a:srgbClr val="3D7EFF"/>
                </a:solidFill>
                <a:latin typeface="DM Sans Bold"/>
                <a:ea typeface="DM Sans Bold"/>
                <a:cs typeface="DM Sans Bold"/>
                <a:sym typeface="DM Sans Bold"/>
              </a:rPr>
              <a:t>BUA  •  2026</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914400" y="1083866"/>
            <a:ext cx="4352544" cy="613187"/>
          </a:xfrm>
          <a:prstGeom prst="rect">
            <a:avLst/>
          </a:prstGeom>
        </p:spPr>
        <p:txBody>
          <a:bodyPr anchor="t" rtlCol="false" tIns="0" lIns="0" bIns="0" rIns="0">
            <a:spAutoFit/>
          </a:bodyPr>
          <a:lstStyle/>
          <a:p>
            <a:pPr algn="l">
              <a:lnSpc>
                <a:spcPts val="4641"/>
              </a:lnSpc>
            </a:pPr>
            <a:r>
              <a:rPr lang="en-US" sz="4641">
                <a:solidFill>
                  <a:srgbClr val="193A5B"/>
                </a:solidFill>
                <a:latin typeface="League Spartan"/>
                <a:ea typeface="League Spartan"/>
                <a:cs typeface="League Spartan"/>
                <a:sym typeface="League Spartan"/>
              </a:rPr>
              <a:t>Post with care</a:t>
            </a:r>
          </a:p>
        </p:txBody>
      </p:sp>
      <p:sp>
        <p:nvSpPr>
          <p:cNvPr name="Freeform 4" id="4"/>
          <p:cNvSpPr/>
          <p:nvPr/>
        </p:nvSpPr>
        <p:spPr>
          <a:xfrm flipH="false" flipV="false" rot="0">
            <a:off x="866775" y="1714500"/>
            <a:ext cx="16554450" cy="219075"/>
          </a:xfrm>
          <a:custGeom>
            <a:avLst/>
            <a:gdLst/>
            <a:ahLst/>
            <a:cxnLst/>
            <a:rect r="r" b="b" t="t" l="l"/>
            <a:pathLst>
              <a:path h="219075" w="16554450">
                <a:moveTo>
                  <a:pt x="0" y="0"/>
                </a:moveTo>
                <a:lnTo>
                  <a:pt x="16554450" y="0"/>
                </a:lnTo>
                <a:lnTo>
                  <a:pt x="16554450" y="219075"/>
                </a:lnTo>
                <a:lnTo>
                  <a:pt x="0" y="219075"/>
                </a:lnTo>
                <a:lnTo>
                  <a:pt x="0" y="0"/>
                </a:lnTo>
                <a:close/>
              </a:path>
            </a:pathLst>
          </a:custGeom>
          <a:blipFill>
            <a:blip r:embed="rId4"/>
            <a:stretch>
              <a:fillRect l="0" t="0" r="0" b="0"/>
            </a:stretch>
          </a:blipFill>
        </p:spPr>
      </p:sp>
      <p:sp>
        <p:nvSpPr>
          <p:cNvPr name="TextBox 5" id="5"/>
          <p:cNvSpPr txBox="true"/>
          <p:nvPr/>
        </p:nvSpPr>
        <p:spPr>
          <a:xfrm rot="0">
            <a:off x="1060704" y="2757188"/>
            <a:ext cx="3511296" cy="944716"/>
          </a:xfrm>
          <a:prstGeom prst="rect">
            <a:avLst/>
          </a:prstGeom>
        </p:spPr>
        <p:txBody>
          <a:bodyPr anchor="t" rtlCol="false" tIns="0" lIns="0" bIns="0" rIns="0">
            <a:spAutoFit/>
          </a:bodyPr>
          <a:lstStyle/>
          <a:p>
            <a:pPr algn="l">
              <a:lnSpc>
                <a:spcPts val="7193"/>
              </a:lnSpc>
            </a:pPr>
            <a:r>
              <a:rPr lang="en-US" sz="7193">
                <a:solidFill>
                  <a:srgbClr val="193A5B"/>
                </a:solidFill>
                <a:latin typeface="League Spartan"/>
                <a:ea typeface="League Spartan"/>
                <a:cs typeface="League Spartan"/>
                <a:sym typeface="League Spartan"/>
              </a:rPr>
              <a:t>8.5 × 11</a:t>
            </a:r>
          </a:p>
        </p:txBody>
      </p:sp>
      <p:sp>
        <p:nvSpPr>
          <p:cNvPr name="TextBox 6" id="6"/>
          <p:cNvSpPr txBox="true"/>
          <p:nvPr/>
        </p:nvSpPr>
        <p:spPr>
          <a:xfrm rot="0">
            <a:off x="1060704" y="3749331"/>
            <a:ext cx="4956048" cy="405564"/>
          </a:xfrm>
          <a:prstGeom prst="rect">
            <a:avLst/>
          </a:prstGeom>
        </p:spPr>
        <p:txBody>
          <a:bodyPr anchor="t" rtlCol="false" tIns="0" lIns="0" bIns="0" rIns="0">
            <a:spAutoFit/>
          </a:bodyPr>
          <a:lstStyle/>
          <a:p>
            <a:pPr algn="l">
              <a:lnSpc>
                <a:spcPts val="3371"/>
              </a:lnSpc>
            </a:pPr>
            <a:r>
              <a:rPr lang="en-US" sz="2407">
                <a:solidFill>
                  <a:srgbClr val="193A5B"/>
                </a:solidFill>
                <a:latin typeface="DM Sans"/>
                <a:ea typeface="DM Sans"/>
                <a:cs typeface="DM Sans"/>
                <a:sym typeface="DM Sans"/>
              </a:rPr>
              <a:t>Posters are for special events only.</a:t>
            </a:r>
          </a:p>
        </p:txBody>
      </p:sp>
      <p:sp>
        <p:nvSpPr>
          <p:cNvPr name="TextBox 7" id="7"/>
          <p:cNvSpPr txBox="true"/>
          <p:nvPr/>
        </p:nvSpPr>
        <p:spPr>
          <a:xfrm rot="0">
            <a:off x="1078992" y="5064370"/>
            <a:ext cx="6492240" cy="355617"/>
          </a:xfrm>
          <a:prstGeom prst="rect">
            <a:avLst/>
          </a:prstGeom>
        </p:spPr>
        <p:txBody>
          <a:bodyPr anchor="t" rtlCol="false" tIns="0" lIns="0" bIns="0" rIns="0">
            <a:spAutoFit/>
          </a:bodyPr>
          <a:lstStyle/>
          <a:p>
            <a:pPr algn="l">
              <a:lnSpc>
                <a:spcPts val="2974"/>
              </a:lnSpc>
            </a:pPr>
            <a:r>
              <a:rPr lang="en-US" sz="2124">
                <a:solidFill>
                  <a:srgbClr val="193A5B"/>
                </a:solidFill>
                <a:latin typeface="DM Sans"/>
                <a:ea typeface="DM Sans"/>
                <a:cs typeface="DM Sans"/>
                <a:sym typeface="DM Sans"/>
              </a:rPr>
              <a:t>YES: bulletin boards, lockers, and windows</a:t>
            </a:r>
          </a:p>
        </p:txBody>
      </p:sp>
      <p:sp>
        <p:nvSpPr>
          <p:cNvPr name="TextBox 8" id="8"/>
          <p:cNvSpPr txBox="true"/>
          <p:nvPr/>
        </p:nvSpPr>
        <p:spPr>
          <a:xfrm rot="0">
            <a:off x="1078992" y="6823447"/>
            <a:ext cx="5888736" cy="727092"/>
          </a:xfrm>
          <a:prstGeom prst="rect">
            <a:avLst/>
          </a:prstGeom>
        </p:spPr>
        <p:txBody>
          <a:bodyPr anchor="t" rtlCol="false" tIns="0" lIns="0" bIns="0" rIns="0">
            <a:spAutoFit/>
          </a:bodyPr>
          <a:lstStyle/>
          <a:p>
            <a:pPr algn="l">
              <a:lnSpc>
                <a:spcPts val="2974"/>
              </a:lnSpc>
            </a:pPr>
            <a:r>
              <a:rPr lang="en-US" sz="2124">
                <a:solidFill>
                  <a:srgbClr val="193A5B"/>
                </a:solidFill>
                <a:latin typeface="DM Sans"/>
                <a:ea typeface="DM Sans"/>
                <a:cs typeface="DM Sans"/>
                <a:sym typeface="DM Sans"/>
              </a:rPr>
              <a:t>NO: doors or walls. Noncompliant posters will be removed.</a:t>
            </a:r>
          </a:p>
        </p:txBody>
      </p:sp>
      <p:sp>
        <p:nvSpPr>
          <p:cNvPr name="Freeform 9" id="9"/>
          <p:cNvSpPr/>
          <p:nvPr/>
        </p:nvSpPr>
        <p:spPr>
          <a:xfrm flipH="false" flipV="false" rot="0">
            <a:off x="9791700" y="2143125"/>
            <a:ext cx="7629525" cy="7077075"/>
          </a:xfrm>
          <a:custGeom>
            <a:avLst/>
            <a:gdLst/>
            <a:ahLst/>
            <a:cxnLst/>
            <a:rect r="r" b="b" t="t" l="l"/>
            <a:pathLst>
              <a:path h="7077075" w="7629525">
                <a:moveTo>
                  <a:pt x="0" y="0"/>
                </a:moveTo>
                <a:lnTo>
                  <a:pt x="7629525" y="0"/>
                </a:lnTo>
                <a:lnTo>
                  <a:pt x="7629525" y="7077075"/>
                </a:lnTo>
                <a:lnTo>
                  <a:pt x="0" y="7077075"/>
                </a:lnTo>
                <a:lnTo>
                  <a:pt x="0" y="0"/>
                </a:lnTo>
                <a:close/>
              </a:path>
            </a:pathLst>
          </a:custGeom>
          <a:blipFill>
            <a:blip r:embed="rId5"/>
            <a:stretch>
              <a:fillRect l="0" t="0" r="0" b="0"/>
            </a:stretch>
          </a:blipFill>
        </p:spPr>
      </p:sp>
      <p:sp>
        <p:nvSpPr>
          <p:cNvPr name="TextBox 10" id="10"/>
          <p:cNvSpPr txBox="true"/>
          <p:nvPr/>
        </p:nvSpPr>
        <p:spPr>
          <a:xfrm rot="0">
            <a:off x="914400" y="626176"/>
            <a:ext cx="329184" cy="225929"/>
          </a:xfrm>
          <a:prstGeom prst="rect">
            <a:avLst/>
          </a:prstGeom>
        </p:spPr>
        <p:txBody>
          <a:bodyPr anchor="t" rtlCol="false" tIns="0" lIns="0" bIns="0" rIns="0">
            <a:spAutoFit/>
          </a:bodyPr>
          <a:lstStyle/>
          <a:p>
            <a:pPr algn="l">
              <a:lnSpc>
                <a:spcPts val="1769"/>
              </a:lnSpc>
            </a:pPr>
            <a:r>
              <a:rPr lang="en-US" b="true" sz="1769" spc="88">
                <a:solidFill>
                  <a:srgbClr val="4786FF"/>
                </a:solidFill>
                <a:latin typeface="DM Sans Bold"/>
                <a:ea typeface="DM Sans Bold"/>
                <a:cs typeface="DM Sans Bold"/>
                <a:sym typeface="DM Sans Bold"/>
              </a:rPr>
              <a:t>07</a:t>
            </a:r>
          </a:p>
        </p:txBody>
      </p:sp>
      <p:sp>
        <p:nvSpPr>
          <p:cNvPr name="TextBox 11" id="11"/>
          <p:cNvSpPr txBox="true"/>
          <p:nvPr/>
        </p:nvSpPr>
        <p:spPr>
          <a:xfrm rot="0">
            <a:off x="16056864" y="9800395"/>
            <a:ext cx="1280160" cy="178824"/>
          </a:xfrm>
          <a:prstGeom prst="rect">
            <a:avLst/>
          </a:prstGeom>
        </p:spPr>
        <p:txBody>
          <a:bodyPr anchor="t" rtlCol="false" tIns="0" lIns="0" bIns="0" rIns="0">
            <a:spAutoFit/>
          </a:bodyPr>
          <a:lstStyle/>
          <a:p>
            <a:pPr algn="r">
              <a:lnSpc>
                <a:spcPts val="1415"/>
              </a:lnSpc>
            </a:pPr>
            <a:r>
              <a:rPr lang="en-US" b="true" sz="1415" spc="141">
                <a:solidFill>
                  <a:srgbClr val="4786FF"/>
                </a:solidFill>
                <a:latin typeface="DM Sans Bold"/>
                <a:ea typeface="DM Sans Bold"/>
                <a:cs typeface="DM Sans Bold"/>
                <a:sym typeface="DM Sans Bold"/>
              </a:rPr>
              <a:t>BUA • 2026</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9F0"/>
        </a:solidFill>
      </p:bgPr>
    </p:bg>
    <p:spTree>
      <p:nvGrpSpPr>
        <p:cNvPr id="1" name=""/>
        <p:cNvGrpSpPr/>
        <p:nvPr/>
      </p:nvGrpSpPr>
      <p:grpSpPr>
        <a:xfrm>
          <a:off x="0" y="0"/>
          <a:ext cx="0" cy="0"/>
          <a:chOff x="0" y="0"/>
          <a:chExt cx="0" cy="0"/>
        </a:xfrm>
      </p:grpSpPr>
      <p:grpSp>
        <p:nvGrpSpPr>
          <p:cNvPr name="Group 2" id="2"/>
          <p:cNvGrpSpPr/>
          <p:nvPr/>
        </p:nvGrpSpPr>
        <p:grpSpPr>
          <a:xfrm rot="0">
            <a:off x="914400" y="552450"/>
            <a:ext cx="16459200" cy="1328738"/>
            <a:chOff x="0" y="0"/>
            <a:chExt cx="21945600" cy="1771650"/>
          </a:xfrm>
        </p:grpSpPr>
        <p:sp>
          <p:nvSpPr>
            <p:cNvPr name="TextBox 3" id="3"/>
            <p:cNvSpPr txBox="true"/>
            <p:nvPr/>
          </p:nvSpPr>
          <p:spPr>
            <a:xfrm rot="0">
              <a:off x="0" y="-28575"/>
              <a:ext cx="1270000" cy="353695"/>
            </a:xfrm>
            <a:prstGeom prst="rect">
              <a:avLst/>
            </a:prstGeom>
          </p:spPr>
          <p:txBody>
            <a:bodyPr anchor="t" rtlCol="false" tIns="0" lIns="0" bIns="0" rIns="0">
              <a:spAutoFit/>
            </a:bodyPr>
            <a:lstStyle/>
            <a:p>
              <a:pPr algn="l">
                <a:lnSpc>
                  <a:spcPts val="2310"/>
                </a:lnSpc>
              </a:pPr>
              <a:r>
                <a:rPr lang="en-US" sz="1650" spc="231" b="true">
                  <a:solidFill>
                    <a:srgbClr val="3D7EFF"/>
                  </a:solidFill>
                  <a:latin typeface="DM Sans Bold"/>
                  <a:ea typeface="DM Sans Bold"/>
                  <a:cs typeface="DM Sans Bold"/>
                  <a:sym typeface="DM Sans Bold"/>
                </a:rPr>
                <a:t>07</a:t>
              </a:r>
            </a:p>
          </p:txBody>
        </p:sp>
        <p:sp>
          <p:nvSpPr>
            <p:cNvPr name="TextBox 4" id="4"/>
            <p:cNvSpPr txBox="true"/>
            <p:nvPr/>
          </p:nvSpPr>
          <p:spPr>
            <a:xfrm rot="0">
              <a:off x="0" y="625475"/>
              <a:ext cx="18415000" cy="872109"/>
            </a:xfrm>
            <a:prstGeom prst="rect">
              <a:avLst/>
            </a:prstGeom>
          </p:spPr>
          <p:txBody>
            <a:bodyPr anchor="t" rtlCol="false" tIns="0" lIns="0" bIns="0" rIns="0">
              <a:spAutoFit/>
            </a:bodyPr>
            <a:lstStyle/>
            <a:p>
              <a:pPr algn="l">
                <a:lnSpc>
                  <a:spcPts val="4836"/>
                </a:lnSpc>
              </a:pPr>
              <a:r>
                <a:rPr lang="en-US" sz="4650" b="true">
                  <a:solidFill>
                    <a:srgbClr val="17324D"/>
                  </a:solidFill>
                  <a:latin typeface="League Spartan"/>
                  <a:ea typeface="League Spartan"/>
                  <a:cs typeface="League Spartan"/>
                  <a:sym typeface="League Spartan"/>
                </a:rPr>
                <a:t>Events and outings</a:t>
              </a:r>
            </a:p>
          </p:txBody>
        </p:sp>
        <p:sp>
          <p:nvSpPr>
            <p:cNvPr name="AutoShape 5" id="5"/>
            <p:cNvSpPr/>
            <p:nvPr/>
          </p:nvSpPr>
          <p:spPr>
            <a:xfrm>
              <a:off x="0" y="1752600"/>
              <a:ext cx="21945600" cy="0"/>
            </a:xfrm>
            <a:prstGeom prst="line">
              <a:avLst/>
            </a:prstGeom>
            <a:ln cap="flat" w="38100">
              <a:solidFill>
                <a:srgbClr val="17324D"/>
              </a:solidFill>
              <a:prstDash val="solid"/>
              <a:headEnd type="none" len="sm" w="sm"/>
              <a:tailEnd type="none" len="sm" w="sm"/>
            </a:ln>
          </p:spPr>
        </p:sp>
      </p:grpSp>
      <p:sp>
        <p:nvSpPr>
          <p:cNvPr name="Freeform 6" id="6">
            <a:hlinkClick r:id="rId4" tooltip="https://www.buacademy.org/stuco/clubs/permission-slip-request/"/>
          </p:cNvPr>
          <p:cNvSpPr/>
          <p:nvPr/>
        </p:nvSpPr>
        <p:spPr>
          <a:xfrm flipH="false" flipV="false" rot="0">
            <a:off x="4227317" y="2306076"/>
            <a:ext cx="9238406" cy="6404159"/>
          </a:xfrm>
          <a:custGeom>
            <a:avLst/>
            <a:gdLst/>
            <a:ahLst/>
            <a:cxnLst/>
            <a:rect r="r" b="b" t="t" l="l"/>
            <a:pathLst>
              <a:path h="6404159" w="9238406">
                <a:moveTo>
                  <a:pt x="0" y="0"/>
                </a:moveTo>
                <a:lnTo>
                  <a:pt x="9238405" y="0"/>
                </a:lnTo>
                <a:lnTo>
                  <a:pt x="9238405" y="6404159"/>
                </a:lnTo>
                <a:lnTo>
                  <a:pt x="0" y="6404159"/>
                </a:lnTo>
                <a:lnTo>
                  <a:pt x="0" y="0"/>
                </a:lnTo>
                <a:close/>
              </a:path>
            </a:pathLst>
          </a:custGeom>
          <a:blipFill>
            <a:blip r:embed="rId3"/>
            <a:stretch>
              <a:fillRect l="0" t="0" r="0" b="0"/>
            </a:stretch>
          </a:blipFill>
        </p:spPr>
      </p:sp>
      <p:sp>
        <p:nvSpPr>
          <p:cNvPr name="TextBox 7" id="7"/>
          <p:cNvSpPr txBox="true"/>
          <p:nvPr/>
        </p:nvSpPr>
        <p:spPr>
          <a:xfrm rot="0">
            <a:off x="2330777" y="9239898"/>
            <a:ext cx="13714626" cy="962406"/>
          </a:xfrm>
          <a:prstGeom prst="rect">
            <a:avLst/>
          </a:prstGeom>
        </p:spPr>
        <p:txBody>
          <a:bodyPr anchor="t" rtlCol="false" tIns="0" lIns="0" bIns="0" rIns="0">
            <a:spAutoFit/>
          </a:bodyPr>
          <a:lstStyle/>
          <a:p>
            <a:pPr algn="ctr">
              <a:lnSpc>
                <a:spcPts val="7332"/>
              </a:lnSpc>
            </a:pPr>
            <a:r>
              <a:rPr lang="en-US" sz="7050" b="true">
                <a:solidFill>
                  <a:srgbClr val="17324D"/>
                </a:solidFill>
                <a:latin typeface="League Spartan"/>
                <a:ea typeface="League Spartan"/>
                <a:cs typeface="League Spartan"/>
                <a:sym typeface="League Spartan"/>
              </a:rPr>
              <a:t>2 WEEKS IN ADVANCE</a:t>
            </a:r>
          </a:p>
        </p:txBody>
      </p:sp>
      <p:sp>
        <p:nvSpPr>
          <p:cNvPr name="TextBox 8" id="8"/>
          <p:cNvSpPr txBox="true"/>
          <p:nvPr/>
        </p:nvSpPr>
        <p:spPr>
          <a:xfrm rot="0">
            <a:off x="15240000" y="9772650"/>
            <a:ext cx="2095500" cy="222885"/>
          </a:xfrm>
          <a:prstGeom prst="rect">
            <a:avLst/>
          </a:prstGeom>
        </p:spPr>
        <p:txBody>
          <a:bodyPr anchor="t" rtlCol="false" tIns="0" lIns="0" bIns="0" rIns="0">
            <a:spAutoFit/>
          </a:bodyPr>
          <a:lstStyle/>
          <a:p>
            <a:pPr algn="r">
              <a:lnSpc>
                <a:spcPts val="1889"/>
              </a:lnSpc>
            </a:pPr>
            <a:r>
              <a:rPr lang="en-US" b="true" sz="1350" spc="189">
                <a:solidFill>
                  <a:srgbClr val="3D7EFF"/>
                </a:solidFill>
                <a:latin typeface="DM Sans Bold"/>
                <a:ea typeface="DM Sans Bold"/>
                <a:cs typeface="DM Sans Bold"/>
                <a:sym typeface="DM Sans Bold"/>
              </a:rPr>
              <a:t>BUA  •  2026</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EEF8FF"/>
        </a:solidFill>
      </p:bgPr>
    </p:bg>
    <p:spTree>
      <p:nvGrpSpPr>
        <p:cNvPr id="1" name=""/>
        <p:cNvGrpSpPr/>
        <p:nvPr/>
      </p:nvGrpSpPr>
      <p:grpSpPr>
        <a:xfrm>
          <a:off x="0" y="0"/>
          <a:ext cx="0" cy="0"/>
          <a:chOff x="0" y="0"/>
          <a:chExt cx="0" cy="0"/>
        </a:xfrm>
      </p:grpSpPr>
      <p:grpSp>
        <p:nvGrpSpPr>
          <p:cNvPr name="Group 2" id="2"/>
          <p:cNvGrpSpPr/>
          <p:nvPr/>
        </p:nvGrpSpPr>
        <p:grpSpPr>
          <a:xfrm rot="0">
            <a:off x="914400" y="552450"/>
            <a:ext cx="16459200" cy="1328738"/>
            <a:chOff x="0" y="0"/>
            <a:chExt cx="21945600" cy="1771650"/>
          </a:xfrm>
        </p:grpSpPr>
        <p:sp>
          <p:nvSpPr>
            <p:cNvPr name="TextBox 3" id="3"/>
            <p:cNvSpPr txBox="true"/>
            <p:nvPr/>
          </p:nvSpPr>
          <p:spPr>
            <a:xfrm rot="0">
              <a:off x="0" y="-28575"/>
              <a:ext cx="1270000" cy="353695"/>
            </a:xfrm>
            <a:prstGeom prst="rect">
              <a:avLst/>
            </a:prstGeom>
          </p:spPr>
          <p:txBody>
            <a:bodyPr anchor="t" rtlCol="false" tIns="0" lIns="0" bIns="0" rIns="0">
              <a:spAutoFit/>
            </a:bodyPr>
            <a:lstStyle/>
            <a:p>
              <a:pPr algn="l">
                <a:lnSpc>
                  <a:spcPts val="2310"/>
                </a:lnSpc>
              </a:pPr>
              <a:r>
                <a:rPr lang="en-US" sz="1650" spc="231" b="true">
                  <a:solidFill>
                    <a:srgbClr val="3D7EFF"/>
                  </a:solidFill>
                  <a:latin typeface="DM Sans Bold"/>
                  <a:ea typeface="DM Sans Bold"/>
                  <a:cs typeface="DM Sans Bold"/>
                  <a:sym typeface="DM Sans Bold"/>
                </a:rPr>
                <a:t>08</a:t>
              </a:r>
            </a:p>
          </p:txBody>
        </p:sp>
        <p:sp>
          <p:nvSpPr>
            <p:cNvPr name="TextBox 4" id="4"/>
            <p:cNvSpPr txBox="true"/>
            <p:nvPr/>
          </p:nvSpPr>
          <p:spPr>
            <a:xfrm rot="0">
              <a:off x="0" y="625475"/>
              <a:ext cx="18415000" cy="872109"/>
            </a:xfrm>
            <a:prstGeom prst="rect">
              <a:avLst/>
            </a:prstGeom>
          </p:spPr>
          <p:txBody>
            <a:bodyPr anchor="t" rtlCol="false" tIns="0" lIns="0" bIns="0" rIns="0">
              <a:spAutoFit/>
            </a:bodyPr>
            <a:lstStyle/>
            <a:p>
              <a:pPr algn="l">
                <a:lnSpc>
                  <a:spcPts val="4836"/>
                </a:lnSpc>
              </a:pPr>
              <a:r>
                <a:rPr lang="en-US" sz="4650" b="true">
                  <a:solidFill>
                    <a:srgbClr val="17324D"/>
                  </a:solidFill>
                  <a:latin typeface="League Spartan"/>
                  <a:ea typeface="League Spartan"/>
                  <a:cs typeface="League Spartan"/>
                  <a:sym typeface="League Spartan"/>
                </a:rPr>
                <a:t>How do I get approved?</a:t>
              </a:r>
            </a:p>
          </p:txBody>
        </p:sp>
        <p:sp>
          <p:nvSpPr>
            <p:cNvPr name="AutoShape 5" id="5"/>
            <p:cNvSpPr/>
            <p:nvPr/>
          </p:nvSpPr>
          <p:spPr>
            <a:xfrm>
              <a:off x="0" y="1752600"/>
              <a:ext cx="21945600" cy="0"/>
            </a:xfrm>
            <a:prstGeom prst="line">
              <a:avLst/>
            </a:prstGeom>
            <a:ln cap="flat" w="38100">
              <a:solidFill>
                <a:srgbClr val="17324D"/>
              </a:solidFill>
              <a:prstDash val="solid"/>
              <a:headEnd type="none" len="sm" w="sm"/>
              <a:tailEnd type="none" len="sm" w="sm"/>
            </a:ln>
          </p:spPr>
        </p:sp>
      </p:grpSp>
      <p:grpSp>
        <p:nvGrpSpPr>
          <p:cNvPr name="Group 6" id="6"/>
          <p:cNvGrpSpPr/>
          <p:nvPr/>
        </p:nvGrpSpPr>
        <p:grpSpPr>
          <a:xfrm rot="0">
            <a:off x="895279" y="4615365"/>
            <a:ext cx="2667000" cy="1714500"/>
            <a:chOff x="0" y="0"/>
            <a:chExt cx="3556000" cy="2286000"/>
          </a:xfrm>
        </p:grpSpPr>
        <p:sp>
          <p:nvSpPr>
            <p:cNvPr name="Freeform 7" id="7"/>
            <p:cNvSpPr/>
            <p:nvPr/>
          </p:nvSpPr>
          <p:spPr>
            <a:xfrm flipH="false" flipV="false" rot="0">
              <a:off x="0" y="0"/>
              <a:ext cx="3556000" cy="2286000"/>
            </a:xfrm>
            <a:custGeom>
              <a:avLst/>
              <a:gdLst/>
              <a:ahLst/>
              <a:cxnLst/>
              <a:rect r="r" b="b" t="t" l="l"/>
              <a:pathLst>
                <a:path h="2286000" w="3556000">
                  <a:moveTo>
                    <a:pt x="117929" y="0"/>
                  </a:moveTo>
                  <a:lnTo>
                    <a:pt x="3438072" y="0"/>
                  </a:lnTo>
                  <a:cubicBezTo>
                    <a:pt x="3503202" y="0"/>
                    <a:pt x="3556000" y="52798"/>
                    <a:pt x="3556000" y="117929"/>
                  </a:cubicBezTo>
                  <a:lnTo>
                    <a:pt x="3556000" y="2168071"/>
                  </a:lnTo>
                  <a:cubicBezTo>
                    <a:pt x="3556000" y="2233202"/>
                    <a:pt x="3503202" y="2286000"/>
                    <a:pt x="3438072" y="2286000"/>
                  </a:cubicBezTo>
                  <a:lnTo>
                    <a:pt x="117929" y="2286000"/>
                  </a:lnTo>
                  <a:cubicBezTo>
                    <a:pt x="52798" y="2286000"/>
                    <a:pt x="0" y="2233202"/>
                    <a:pt x="0" y="2168071"/>
                  </a:cubicBezTo>
                  <a:lnTo>
                    <a:pt x="0" y="117929"/>
                  </a:lnTo>
                  <a:cubicBezTo>
                    <a:pt x="0" y="52798"/>
                    <a:pt x="52798" y="0"/>
                    <a:pt x="117929" y="0"/>
                  </a:cubicBezTo>
                  <a:close/>
                </a:path>
              </a:pathLst>
            </a:custGeom>
            <a:solidFill>
              <a:srgbClr val="3D7EFF"/>
            </a:solidFill>
            <a:ln cap="rnd">
              <a:noFill/>
              <a:prstDash val="solid"/>
              <a:round/>
            </a:ln>
          </p:spPr>
        </p:sp>
        <p:sp>
          <p:nvSpPr>
            <p:cNvPr name="TextBox 8" id="8"/>
            <p:cNvSpPr txBox="true"/>
            <p:nvPr/>
          </p:nvSpPr>
          <p:spPr>
            <a:xfrm>
              <a:off x="0" y="9525"/>
              <a:ext cx="3556000" cy="2276475"/>
            </a:xfrm>
            <a:prstGeom prst="rect">
              <a:avLst/>
            </a:prstGeom>
          </p:spPr>
          <p:txBody>
            <a:bodyPr anchor="ctr" rtlCol="false" tIns="50800" lIns="50800" bIns="50800" rIns="50800"/>
            <a:lstStyle/>
            <a:p>
              <a:pPr algn="ctr">
                <a:lnSpc>
                  <a:spcPts val="2328"/>
                </a:lnSpc>
              </a:pPr>
              <a:r>
                <a:rPr lang="en-US" sz="2025" b="true">
                  <a:solidFill>
                    <a:srgbClr val="FFFFFF"/>
                  </a:solidFill>
                  <a:latin typeface="League Spartan"/>
                  <a:ea typeface="League Spartan"/>
                  <a:cs typeface="League Spartan"/>
                  <a:sym typeface="League Spartan"/>
                </a:rPr>
                <a:t>Apply on</a:t>
              </a:r>
            </a:p>
            <a:p>
              <a:pPr algn="ctr">
                <a:lnSpc>
                  <a:spcPts val="2328"/>
                </a:lnSpc>
              </a:pPr>
              <a:r>
                <a:rPr lang="en-US" sz="2025" b="true">
                  <a:solidFill>
                    <a:srgbClr val="FFFFFF"/>
                  </a:solidFill>
                  <a:latin typeface="League Spartan"/>
                  <a:ea typeface="League Spartan"/>
                  <a:cs typeface="League Spartan"/>
                  <a:sym typeface="League Spartan"/>
                </a:rPr>
                <a:t>Club Hub*</a:t>
              </a:r>
            </a:p>
          </p:txBody>
        </p:sp>
      </p:grpSp>
      <p:sp>
        <p:nvSpPr>
          <p:cNvPr name="AutoShape 9" id="9"/>
          <p:cNvSpPr/>
          <p:nvPr/>
        </p:nvSpPr>
        <p:spPr>
          <a:xfrm>
            <a:off x="3657529" y="5472615"/>
            <a:ext cx="619125" cy="0"/>
          </a:xfrm>
          <a:prstGeom prst="line">
            <a:avLst/>
          </a:prstGeom>
          <a:ln cap="rnd" w="38100">
            <a:solidFill>
              <a:srgbClr val="17324D"/>
            </a:solidFill>
            <a:prstDash val="solid"/>
            <a:headEnd type="none" len="sm" w="sm"/>
            <a:tailEnd type="none" len="sm" w="sm"/>
          </a:ln>
        </p:spPr>
      </p:sp>
      <p:grpSp>
        <p:nvGrpSpPr>
          <p:cNvPr name="Group 10" id="10"/>
          <p:cNvGrpSpPr/>
          <p:nvPr/>
        </p:nvGrpSpPr>
        <p:grpSpPr>
          <a:xfrm rot="0">
            <a:off x="4371904" y="4615365"/>
            <a:ext cx="2667000" cy="1714500"/>
            <a:chOff x="0" y="0"/>
            <a:chExt cx="3556000" cy="2286000"/>
          </a:xfrm>
        </p:grpSpPr>
        <p:sp>
          <p:nvSpPr>
            <p:cNvPr name="Freeform 11" id="11"/>
            <p:cNvSpPr/>
            <p:nvPr/>
          </p:nvSpPr>
          <p:spPr>
            <a:xfrm flipH="false" flipV="false" rot="0">
              <a:off x="0" y="0"/>
              <a:ext cx="3556000" cy="2286000"/>
            </a:xfrm>
            <a:custGeom>
              <a:avLst/>
              <a:gdLst/>
              <a:ahLst/>
              <a:cxnLst/>
              <a:rect r="r" b="b" t="t" l="l"/>
              <a:pathLst>
                <a:path h="2286000" w="3556000">
                  <a:moveTo>
                    <a:pt x="117929" y="0"/>
                  </a:moveTo>
                  <a:lnTo>
                    <a:pt x="3438072" y="0"/>
                  </a:lnTo>
                  <a:cubicBezTo>
                    <a:pt x="3503202" y="0"/>
                    <a:pt x="3556000" y="52798"/>
                    <a:pt x="3556000" y="117929"/>
                  </a:cubicBezTo>
                  <a:lnTo>
                    <a:pt x="3556000" y="2168071"/>
                  </a:lnTo>
                  <a:cubicBezTo>
                    <a:pt x="3556000" y="2233202"/>
                    <a:pt x="3503202" y="2286000"/>
                    <a:pt x="3438072" y="2286000"/>
                  </a:cubicBezTo>
                  <a:lnTo>
                    <a:pt x="117929" y="2286000"/>
                  </a:lnTo>
                  <a:cubicBezTo>
                    <a:pt x="52798" y="2286000"/>
                    <a:pt x="0" y="2233202"/>
                    <a:pt x="0" y="2168071"/>
                  </a:cubicBezTo>
                  <a:lnTo>
                    <a:pt x="0" y="117929"/>
                  </a:lnTo>
                  <a:cubicBezTo>
                    <a:pt x="0" y="52798"/>
                    <a:pt x="52798" y="0"/>
                    <a:pt x="117929" y="0"/>
                  </a:cubicBezTo>
                  <a:close/>
                </a:path>
              </a:pathLst>
            </a:custGeom>
            <a:solidFill>
              <a:srgbClr val="41C7B5"/>
            </a:solidFill>
            <a:ln cap="rnd">
              <a:noFill/>
              <a:prstDash val="solid"/>
              <a:round/>
            </a:ln>
          </p:spPr>
        </p:sp>
        <p:sp>
          <p:nvSpPr>
            <p:cNvPr name="TextBox 12" id="12"/>
            <p:cNvSpPr txBox="true"/>
            <p:nvPr/>
          </p:nvSpPr>
          <p:spPr>
            <a:xfrm>
              <a:off x="0" y="9525"/>
              <a:ext cx="3556000" cy="2276475"/>
            </a:xfrm>
            <a:prstGeom prst="rect">
              <a:avLst/>
            </a:prstGeom>
          </p:spPr>
          <p:txBody>
            <a:bodyPr anchor="ctr" rtlCol="false" tIns="50800" lIns="50800" bIns="50800" rIns="50800"/>
            <a:lstStyle/>
            <a:p>
              <a:pPr algn="ctr">
                <a:lnSpc>
                  <a:spcPts val="2328"/>
                </a:lnSpc>
              </a:pPr>
              <a:r>
                <a:rPr lang="en-US" sz="2025" b="true">
                  <a:solidFill>
                    <a:srgbClr val="FFFFFF"/>
                  </a:solidFill>
                  <a:latin typeface="League Spartan"/>
                  <a:ea typeface="League Spartan"/>
                  <a:cs typeface="League Spartan"/>
                  <a:sym typeface="League Spartan"/>
                </a:rPr>
                <a:t>Watch + score</a:t>
              </a:r>
            </a:p>
            <a:p>
              <a:pPr algn="ctr">
                <a:lnSpc>
                  <a:spcPts val="2328"/>
                </a:lnSpc>
              </a:pPr>
              <a:r>
                <a:rPr lang="en-US" sz="2025" b="true">
                  <a:solidFill>
                    <a:srgbClr val="FFFFFF"/>
                  </a:solidFill>
                  <a:latin typeface="League Spartan"/>
                  <a:ea typeface="League Spartan"/>
                  <a:cs typeface="League Spartan"/>
                  <a:sym typeface="League Spartan"/>
                </a:rPr>
                <a:t>100% on the </a:t>
              </a:r>
            </a:p>
            <a:p>
              <a:pPr algn="ctr">
                <a:lnSpc>
                  <a:spcPts val="2328"/>
                </a:lnSpc>
              </a:pPr>
              <a:r>
                <a:rPr lang="en-US" sz="2025" b="true">
                  <a:solidFill>
                    <a:srgbClr val="FFFFFF"/>
                  </a:solidFill>
                  <a:latin typeface="League Spartan"/>
                  <a:ea typeface="League Spartan"/>
                  <a:cs typeface="League Spartan"/>
                  <a:sym typeface="League Spartan"/>
                </a:rPr>
                <a:t>policy quiz</a:t>
              </a:r>
            </a:p>
          </p:txBody>
        </p:sp>
      </p:grpSp>
      <p:sp>
        <p:nvSpPr>
          <p:cNvPr name="AutoShape 13" id="13"/>
          <p:cNvSpPr/>
          <p:nvPr/>
        </p:nvSpPr>
        <p:spPr>
          <a:xfrm>
            <a:off x="7134154" y="5472615"/>
            <a:ext cx="619125" cy="0"/>
          </a:xfrm>
          <a:prstGeom prst="line">
            <a:avLst/>
          </a:prstGeom>
          <a:ln cap="rnd" w="38100">
            <a:solidFill>
              <a:srgbClr val="17324D"/>
            </a:solidFill>
            <a:prstDash val="solid"/>
            <a:headEnd type="none" len="sm" w="sm"/>
            <a:tailEnd type="none" len="sm" w="sm"/>
          </a:ln>
        </p:spPr>
      </p:sp>
      <p:grpSp>
        <p:nvGrpSpPr>
          <p:cNvPr name="Group 14" id="14"/>
          <p:cNvGrpSpPr/>
          <p:nvPr/>
        </p:nvGrpSpPr>
        <p:grpSpPr>
          <a:xfrm rot="0">
            <a:off x="7848529" y="4615365"/>
            <a:ext cx="2667000" cy="1714500"/>
            <a:chOff x="0" y="0"/>
            <a:chExt cx="3556000" cy="2286000"/>
          </a:xfrm>
        </p:grpSpPr>
        <p:sp>
          <p:nvSpPr>
            <p:cNvPr name="Freeform 15" id="15"/>
            <p:cNvSpPr/>
            <p:nvPr/>
          </p:nvSpPr>
          <p:spPr>
            <a:xfrm flipH="false" flipV="false" rot="0">
              <a:off x="0" y="0"/>
              <a:ext cx="3556000" cy="2286000"/>
            </a:xfrm>
            <a:custGeom>
              <a:avLst/>
              <a:gdLst/>
              <a:ahLst/>
              <a:cxnLst/>
              <a:rect r="r" b="b" t="t" l="l"/>
              <a:pathLst>
                <a:path h="2286000" w="3556000">
                  <a:moveTo>
                    <a:pt x="117929" y="0"/>
                  </a:moveTo>
                  <a:lnTo>
                    <a:pt x="3438072" y="0"/>
                  </a:lnTo>
                  <a:cubicBezTo>
                    <a:pt x="3503202" y="0"/>
                    <a:pt x="3556000" y="52798"/>
                    <a:pt x="3556000" y="117929"/>
                  </a:cubicBezTo>
                  <a:lnTo>
                    <a:pt x="3556000" y="2168071"/>
                  </a:lnTo>
                  <a:cubicBezTo>
                    <a:pt x="3556000" y="2233202"/>
                    <a:pt x="3503202" y="2286000"/>
                    <a:pt x="3438072" y="2286000"/>
                  </a:cubicBezTo>
                  <a:lnTo>
                    <a:pt x="117929" y="2286000"/>
                  </a:lnTo>
                  <a:cubicBezTo>
                    <a:pt x="52798" y="2286000"/>
                    <a:pt x="0" y="2233202"/>
                    <a:pt x="0" y="2168071"/>
                  </a:cubicBezTo>
                  <a:lnTo>
                    <a:pt x="0" y="117929"/>
                  </a:lnTo>
                  <a:cubicBezTo>
                    <a:pt x="0" y="52798"/>
                    <a:pt x="52798" y="0"/>
                    <a:pt x="117929" y="0"/>
                  </a:cubicBezTo>
                  <a:close/>
                </a:path>
              </a:pathLst>
            </a:custGeom>
            <a:solidFill>
              <a:srgbClr val="FFC857"/>
            </a:solidFill>
            <a:ln cap="rnd">
              <a:noFill/>
              <a:prstDash val="solid"/>
              <a:round/>
            </a:ln>
          </p:spPr>
        </p:sp>
        <p:sp>
          <p:nvSpPr>
            <p:cNvPr name="TextBox 16" id="16"/>
            <p:cNvSpPr txBox="true"/>
            <p:nvPr/>
          </p:nvSpPr>
          <p:spPr>
            <a:xfrm>
              <a:off x="0" y="9525"/>
              <a:ext cx="3556000" cy="2276475"/>
            </a:xfrm>
            <a:prstGeom prst="rect">
              <a:avLst/>
            </a:prstGeom>
          </p:spPr>
          <p:txBody>
            <a:bodyPr anchor="ctr" rtlCol="false" tIns="50800" lIns="50800" bIns="50800" rIns="50800"/>
            <a:lstStyle/>
            <a:p>
              <a:pPr algn="ctr">
                <a:lnSpc>
                  <a:spcPts val="2328"/>
                </a:lnSpc>
              </a:pPr>
              <a:r>
                <a:rPr lang="en-US" sz="2025" b="true">
                  <a:solidFill>
                    <a:srgbClr val="17324D"/>
                  </a:solidFill>
                  <a:latin typeface="League Spartan"/>
                  <a:ea typeface="League Spartan"/>
                  <a:cs typeface="League Spartan"/>
                  <a:sym typeface="League Spartan"/>
                </a:rPr>
                <a:t>Reviewed and approved on a rolling basis</a:t>
              </a:r>
            </a:p>
          </p:txBody>
        </p:sp>
      </p:grpSp>
      <p:sp>
        <p:nvSpPr>
          <p:cNvPr name="AutoShape 17" id="17"/>
          <p:cNvSpPr/>
          <p:nvPr/>
        </p:nvSpPr>
        <p:spPr>
          <a:xfrm>
            <a:off x="10610779" y="5472615"/>
            <a:ext cx="619125" cy="0"/>
          </a:xfrm>
          <a:prstGeom prst="line">
            <a:avLst/>
          </a:prstGeom>
          <a:ln cap="rnd" w="38100">
            <a:solidFill>
              <a:srgbClr val="17324D"/>
            </a:solidFill>
            <a:prstDash val="solid"/>
            <a:headEnd type="none" len="sm" w="sm"/>
            <a:tailEnd type="none" len="sm" w="sm"/>
          </a:ln>
        </p:spPr>
      </p:sp>
      <p:grpSp>
        <p:nvGrpSpPr>
          <p:cNvPr name="Group 18" id="18"/>
          <p:cNvGrpSpPr/>
          <p:nvPr/>
        </p:nvGrpSpPr>
        <p:grpSpPr>
          <a:xfrm rot="0">
            <a:off x="11325154" y="4615365"/>
            <a:ext cx="2667000" cy="1714500"/>
            <a:chOff x="0" y="0"/>
            <a:chExt cx="3556000" cy="2286000"/>
          </a:xfrm>
        </p:grpSpPr>
        <p:sp>
          <p:nvSpPr>
            <p:cNvPr name="Freeform 19" id="19"/>
            <p:cNvSpPr/>
            <p:nvPr/>
          </p:nvSpPr>
          <p:spPr>
            <a:xfrm flipH="false" flipV="false" rot="0">
              <a:off x="0" y="0"/>
              <a:ext cx="3556000" cy="2286000"/>
            </a:xfrm>
            <a:custGeom>
              <a:avLst/>
              <a:gdLst/>
              <a:ahLst/>
              <a:cxnLst/>
              <a:rect r="r" b="b" t="t" l="l"/>
              <a:pathLst>
                <a:path h="2286000" w="3556000">
                  <a:moveTo>
                    <a:pt x="117929" y="0"/>
                  </a:moveTo>
                  <a:lnTo>
                    <a:pt x="3438072" y="0"/>
                  </a:lnTo>
                  <a:cubicBezTo>
                    <a:pt x="3503202" y="0"/>
                    <a:pt x="3556000" y="52798"/>
                    <a:pt x="3556000" y="117929"/>
                  </a:cubicBezTo>
                  <a:lnTo>
                    <a:pt x="3556000" y="2168071"/>
                  </a:lnTo>
                  <a:cubicBezTo>
                    <a:pt x="3556000" y="2233202"/>
                    <a:pt x="3503202" y="2286000"/>
                    <a:pt x="3438072" y="2286000"/>
                  </a:cubicBezTo>
                  <a:lnTo>
                    <a:pt x="117929" y="2286000"/>
                  </a:lnTo>
                  <a:cubicBezTo>
                    <a:pt x="52798" y="2286000"/>
                    <a:pt x="0" y="2233202"/>
                    <a:pt x="0" y="2168071"/>
                  </a:cubicBezTo>
                  <a:lnTo>
                    <a:pt x="0" y="117929"/>
                  </a:lnTo>
                  <a:cubicBezTo>
                    <a:pt x="0" y="52798"/>
                    <a:pt x="52798" y="0"/>
                    <a:pt x="117929" y="0"/>
                  </a:cubicBezTo>
                  <a:close/>
                </a:path>
              </a:pathLst>
            </a:custGeom>
            <a:solidFill>
              <a:srgbClr val="FF6B6B"/>
            </a:solidFill>
            <a:ln cap="rnd">
              <a:noFill/>
              <a:prstDash val="solid"/>
              <a:round/>
            </a:ln>
          </p:spPr>
        </p:sp>
        <p:sp>
          <p:nvSpPr>
            <p:cNvPr name="TextBox 20" id="20"/>
            <p:cNvSpPr txBox="true"/>
            <p:nvPr/>
          </p:nvSpPr>
          <p:spPr>
            <a:xfrm>
              <a:off x="0" y="9525"/>
              <a:ext cx="3556000" cy="2276475"/>
            </a:xfrm>
            <a:prstGeom prst="rect">
              <a:avLst/>
            </a:prstGeom>
          </p:spPr>
          <p:txBody>
            <a:bodyPr anchor="ctr" rtlCol="false" tIns="50800" lIns="50800" bIns="50800" rIns="50800"/>
            <a:lstStyle/>
            <a:p>
              <a:pPr algn="ctr">
                <a:lnSpc>
                  <a:spcPts val="2328"/>
                </a:lnSpc>
              </a:pPr>
              <a:r>
                <a:rPr lang="en-US" sz="2025" b="true">
                  <a:solidFill>
                    <a:srgbClr val="FFFFFF"/>
                  </a:solidFill>
                  <a:latin typeface="League Spartan"/>
                  <a:ea typeface="League Spartan"/>
                  <a:cs typeface="League Spartan"/>
                  <a:sym typeface="League Spartan"/>
                </a:rPr>
                <a:t>Set up your Club Hub Page</a:t>
              </a:r>
            </a:p>
          </p:txBody>
        </p:sp>
      </p:grpSp>
      <p:sp>
        <p:nvSpPr>
          <p:cNvPr name="AutoShape 21" id="21"/>
          <p:cNvSpPr/>
          <p:nvPr/>
        </p:nvSpPr>
        <p:spPr>
          <a:xfrm>
            <a:off x="14087404" y="5472615"/>
            <a:ext cx="619125" cy="0"/>
          </a:xfrm>
          <a:prstGeom prst="line">
            <a:avLst/>
          </a:prstGeom>
          <a:ln cap="rnd" w="38100">
            <a:solidFill>
              <a:srgbClr val="17324D"/>
            </a:solidFill>
            <a:prstDash val="solid"/>
            <a:headEnd type="none" len="sm" w="sm"/>
            <a:tailEnd type="none" len="sm" w="sm"/>
          </a:ln>
        </p:spPr>
      </p:sp>
      <p:grpSp>
        <p:nvGrpSpPr>
          <p:cNvPr name="Group 22" id="22"/>
          <p:cNvGrpSpPr/>
          <p:nvPr/>
        </p:nvGrpSpPr>
        <p:grpSpPr>
          <a:xfrm rot="0">
            <a:off x="14801779" y="4615365"/>
            <a:ext cx="2667000" cy="1714500"/>
            <a:chOff x="0" y="0"/>
            <a:chExt cx="3556000" cy="2286000"/>
          </a:xfrm>
        </p:grpSpPr>
        <p:sp>
          <p:nvSpPr>
            <p:cNvPr name="Freeform 23" id="23"/>
            <p:cNvSpPr/>
            <p:nvPr/>
          </p:nvSpPr>
          <p:spPr>
            <a:xfrm flipH="false" flipV="false" rot="0">
              <a:off x="0" y="0"/>
              <a:ext cx="3556000" cy="2286000"/>
            </a:xfrm>
            <a:custGeom>
              <a:avLst/>
              <a:gdLst/>
              <a:ahLst/>
              <a:cxnLst/>
              <a:rect r="r" b="b" t="t" l="l"/>
              <a:pathLst>
                <a:path h="2286000" w="3556000">
                  <a:moveTo>
                    <a:pt x="117929" y="0"/>
                  </a:moveTo>
                  <a:lnTo>
                    <a:pt x="3438072" y="0"/>
                  </a:lnTo>
                  <a:cubicBezTo>
                    <a:pt x="3503202" y="0"/>
                    <a:pt x="3556000" y="52798"/>
                    <a:pt x="3556000" y="117929"/>
                  </a:cubicBezTo>
                  <a:lnTo>
                    <a:pt x="3556000" y="2168071"/>
                  </a:lnTo>
                  <a:cubicBezTo>
                    <a:pt x="3556000" y="2233202"/>
                    <a:pt x="3503202" y="2286000"/>
                    <a:pt x="3438072" y="2286000"/>
                  </a:cubicBezTo>
                  <a:lnTo>
                    <a:pt x="117929" y="2286000"/>
                  </a:lnTo>
                  <a:cubicBezTo>
                    <a:pt x="52798" y="2286000"/>
                    <a:pt x="0" y="2233202"/>
                    <a:pt x="0" y="2168071"/>
                  </a:cubicBezTo>
                  <a:lnTo>
                    <a:pt x="0" y="117929"/>
                  </a:lnTo>
                  <a:cubicBezTo>
                    <a:pt x="0" y="52798"/>
                    <a:pt x="52798" y="0"/>
                    <a:pt x="117929" y="0"/>
                  </a:cubicBezTo>
                  <a:close/>
                </a:path>
              </a:pathLst>
            </a:custGeom>
            <a:solidFill>
              <a:srgbClr val="17324D"/>
            </a:solidFill>
            <a:ln cap="rnd">
              <a:noFill/>
              <a:prstDash val="solid"/>
              <a:round/>
            </a:ln>
          </p:spPr>
        </p:sp>
        <p:sp>
          <p:nvSpPr>
            <p:cNvPr name="TextBox 24" id="24"/>
            <p:cNvSpPr txBox="true"/>
            <p:nvPr/>
          </p:nvSpPr>
          <p:spPr>
            <a:xfrm>
              <a:off x="0" y="9525"/>
              <a:ext cx="3556000" cy="2276475"/>
            </a:xfrm>
            <a:prstGeom prst="rect">
              <a:avLst/>
            </a:prstGeom>
          </p:spPr>
          <p:txBody>
            <a:bodyPr anchor="ctr" rtlCol="false" tIns="50800" lIns="50800" bIns="50800" rIns="50800"/>
            <a:lstStyle/>
            <a:p>
              <a:pPr algn="ctr">
                <a:lnSpc>
                  <a:spcPts val="2328"/>
                </a:lnSpc>
              </a:pPr>
              <a:r>
                <a:rPr lang="en-US" sz="2025" b="true">
                  <a:solidFill>
                    <a:srgbClr val="FFFFFF"/>
                  </a:solidFill>
                  <a:latin typeface="League Spartan"/>
                  <a:ea typeface="League Spartan"/>
                  <a:cs typeface="League Spartan"/>
                  <a:sym typeface="League Spartan"/>
                </a:rPr>
                <a:t>Host a booth at the activity fair</a:t>
              </a:r>
            </a:p>
          </p:txBody>
        </p:sp>
      </p:grpSp>
      <p:sp>
        <p:nvSpPr>
          <p:cNvPr name="TextBox 25" id="25"/>
          <p:cNvSpPr txBox="true"/>
          <p:nvPr/>
        </p:nvSpPr>
        <p:spPr>
          <a:xfrm rot="0">
            <a:off x="2614039" y="3241098"/>
            <a:ext cx="11620500" cy="364617"/>
          </a:xfrm>
          <a:prstGeom prst="rect">
            <a:avLst/>
          </a:prstGeom>
        </p:spPr>
        <p:txBody>
          <a:bodyPr anchor="t" rtlCol="false" tIns="0" lIns="0" bIns="0" rIns="0">
            <a:spAutoFit/>
          </a:bodyPr>
          <a:lstStyle/>
          <a:p>
            <a:pPr algn="ctr">
              <a:lnSpc>
                <a:spcPts val="3069"/>
              </a:lnSpc>
            </a:pPr>
            <a:r>
              <a:rPr lang="en-US" sz="2325">
                <a:solidFill>
                  <a:srgbClr val="17324D"/>
                </a:solidFill>
                <a:latin typeface="DM Sans"/>
                <a:ea typeface="DM Sans"/>
                <a:cs typeface="DM Sans"/>
                <a:sym typeface="DM Sans"/>
              </a:rPr>
              <a:t>The application process must be completed before the Activity Fair.</a:t>
            </a:r>
          </a:p>
        </p:txBody>
      </p:sp>
      <p:sp>
        <p:nvSpPr>
          <p:cNvPr name="TextBox 26" id="26"/>
          <p:cNvSpPr txBox="true"/>
          <p:nvPr/>
        </p:nvSpPr>
        <p:spPr>
          <a:xfrm rot="0">
            <a:off x="703356" y="6480979"/>
            <a:ext cx="3371850" cy="699135"/>
          </a:xfrm>
          <a:prstGeom prst="rect">
            <a:avLst/>
          </a:prstGeom>
        </p:spPr>
        <p:txBody>
          <a:bodyPr anchor="t" rtlCol="false" tIns="0" lIns="0" bIns="0" rIns="0">
            <a:spAutoFit/>
          </a:bodyPr>
          <a:lstStyle/>
          <a:p>
            <a:pPr algn="ctr">
              <a:lnSpc>
                <a:spcPts val="1889"/>
              </a:lnSpc>
            </a:pPr>
            <a:r>
              <a:rPr lang="en-US" b="true" sz="1350" spc="189">
                <a:solidFill>
                  <a:srgbClr val="3D7EFF"/>
                </a:solidFill>
                <a:latin typeface="DM Sans Bold"/>
                <a:ea typeface="DM Sans Bold"/>
                <a:cs typeface="DM Sans Bold"/>
                <a:sym typeface="DM Sans Bold"/>
              </a:rPr>
              <a:t>*if you re-registered and were approved in the spring, you have already done this step!</a:t>
            </a:r>
          </a:p>
        </p:txBody>
      </p:sp>
      <p:sp>
        <p:nvSpPr>
          <p:cNvPr name="TextBox 27" id="27"/>
          <p:cNvSpPr txBox="true"/>
          <p:nvPr/>
        </p:nvSpPr>
        <p:spPr>
          <a:xfrm rot="0">
            <a:off x="15240000" y="9772650"/>
            <a:ext cx="2095500" cy="222885"/>
          </a:xfrm>
          <a:prstGeom prst="rect">
            <a:avLst/>
          </a:prstGeom>
        </p:spPr>
        <p:txBody>
          <a:bodyPr anchor="t" rtlCol="false" tIns="0" lIns="0" bIns="0" rIns="0">
            <a:spAutoFit/>
          </a:bodyPr>
          <a:lstStyle/>
          <a:p>
            <a:pPr algn="r">
              <a:lnSpc>
                <a:spcPts val="1889"/>
              </a:lnSpc>
            </a:pPr>
            <a:r>
              <a:rPr lang="en-US" b="true" sz="1350" spc="189">
                <a:solidFill>
                  <a:srgbClr val="3D7EFF"/>
                </a:solidFill>
                <a:latin typeface="DM Sans Bold"/>
                <a:ea typeface="DM Sans Bold"/>
                <a:cs typeface="DM Sans Bold"/>
                <a:sym typeface="DM Sans Bold"/>
              </a:rPr>
              <a:t>BUA  •  2026</a:t>
            </a:r>
          </a:p>
        </p:txBody>
      </p:sp>
      <p:sp>
        <p:nvSpPr>
          <p:cNvPr name="TextBox 28" id="28"/>
          <p:cNvSpPr txBox="true"/>
          <p:nvPr/>
        </p:nvSpPr>
        <p:spPr>
          <a:xfrm rot="0">
            <a:off x="14864620" y="6480979"/>
            <a:ext cx="2604159" cy="461010"/>
          </a:xfrm>
          <a:prstGeom prst="rect">
            <a:avLst/>
          </a:prstGeom>
        </p:spPr>
        <p:txBody>
          <a:bodyPr anchor="t" rtlCol="false" tIns="0" lIns="0" bIns="0" rIns="0">
            <a:spAutoFit/>
          </a:bodyPr>
          <a:lstStyle/>
          <a:p>
            <a:pPr algn="ctr">
              <a:lnSpc>
                <a:spcPts val="1889"/>
              </a:lnSpc>
            </a:pPr>
            <a:r>
              <a:rPr lang="en-US" b="true" sz="1350" spc="189">
                <a:solidFill>
                  <a:srgbClr val="3D7EFF"/>
                </a:solidFill>
                <a:latin typeface="DM Sans Bold"/>
                <a:ea typeface="DM Sans Bold"/>
                <a:cs typeface="DM Sans Bold"/>
                <a:sym typeface="DM Sans Bold"/>
              </a:rPr>
              <a:t>**details to follow when you are approved</a:t>
            </a:r>
          </a:p>
        </p:txBody>
      </p:sp>
      <p:sp>
        <p:nvSpPr>
          <p:cNvPr name="TextBox 29" id="29"/>
          <p:cNvSpPr txBox="true"/>
          <p:nvPr/>
        </p:nvSpPr>
        <p:spPr>
          <a:xfrm rot="0">
            <a:off x="2614039" y="7539032"/>
            <a:ext cx="11620500" cy="364617"/>
          </a:xfrm>
          <a:prstGeom prst="rect">
            <a:avLst/>
          </a:prstGeom>
        </p:spPr>
        <p:txBody>
          <a:bodyPr anchor="t" rtlCol="false" tIns="0" lIns="0" bIns="0" rIns="0">
            <a:spAutoFit/>
          </a:bodyPr>
          <a:lstStyle/>
          <a:p>
            <a:pPr algn="ctr">
              <a:lnSpc>
                <a:spcPts val="3069"/>
              </a:lnSpc>
            </a:pPr>
            <a:r>
              <a:rPr lang="en-US" sz="2325">
                <a:solidFill>
                  <a:srgbClr val="17324D"/>
                </a:solidFill>
                <a:latin typeface="DM Sans"/>
                <a:ea typeface="DM Sans"/>
                <a:cs typeface="DM Sans"/>
                <a:sym typeface="DM Sans"/>
              </a:rPr>
              <a:t>Details for requesting a budget will be shared after the activity fair.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DAHUjUpsPXE</dc:identifier>
  <dcterms:modified xsi:type="dcterms:W3CDTF">2011-08-01T06:04:30Z</dcterms:modified>
  <cp:revision>1</cp:revision>
  <dc:title>BUA Student Organization Orientation</dc:title>
</cp:coreProperties>
</file>