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Roboto" charset="1" panose="02000000000000000000"/>
      <p:regular r:id="rId14"/>
    </p:embeddedFont>
    <p:embeddedFont>
      <p:font typeface="Roboto Condensed Bold" charset="1" panose="02000000000000000000"/>
      <p:regular r:id="rId15"/>
    </p:embeddedFont>
    <p:embeddedFont>
      <p:font typeface="Barlow SemiCondensed Bold" charset="1" panose="00000806000000000000"/>
      <p:regular r:id="rId16"/>
    </p:embeddedFont>
    <p:embeddedFont>
      <p:font typeface="Roboto Bold" charset="1" panose="02000000000000000000"/>
      <p:regular r:id="rId20"/>
    </p:embeddedFont>
    <p:embeddedFont>
      <p:font typeface="Barlow SemiCondensed" charset="1" panose="00000506000000000000"/>
      <p:regular r:id="rId22"/>
    </p:embeddedFont>
    <p:embeddedFont>
      <p:font typeface="Asap Condensed Bold" charset="1" panose="020F0806030202060203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notesMasters/notesMaster1.xml" Type="http://schemas.openxmlformats.org/officeDocument/2006/relationships/notesMaster"/><Relationship Id="rId18" Target="theme/theme2.xml" Type="http://schemas.openxmlformats.org/officeDocument/2006/relationships/theme"/><Relationship Id="rId19" Target="notesSlides/notesSlide1.xml" Type="http://schemas.openxmlformats.org/officeDocument/2006/relationships/notes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notesSlides/notesSlide2.xml" Type="http://schemas.openxmlformats.org/officeDocument/2006/relationships/notesSlide"/><Relationship Id="rId22" Target="fonts/font22.fntdata" Type="http://schemas.openxmlformats.org/officeDocument/2006/relationships/font"/><Relationship Id="rId23" Target="notesSlides/notesSlide3.xml" Type="http://schemas.openxmlformats.org/officeDocument/2006/relationships/notesSlide"/><Relationship Id="rId24" Target="notesSlides/notesSlide4.xml" Type="http://schemas.openxmlformats.org/officeDocument/2006/relationships/notesSlide"/><Relationship Id="rId25" Target="notesSlides/notesSlide5.xml" Type="http://schemas.openxmlformats.org/officeDocument/2006/relationships/notesSlide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List your anticipated expenses at the start of the year and let me know throughout the year when you need the purchases made. I will not make a purchase when budgets are approved. I will make a purchase when you follow the next steps for requesting a purchase.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This applies for items as well as conference/competition registration and food purchases. In some cases, your advisor may make purchases and they should add the expense into club hub. </a:t>
            </a:r>
          </a:p>
          <a:p>
            <a:r>
              <a:rPr lang="en-US"/>
              <a:t/>
            </a:r>
          </a:p>
          <a:p>
            <a:r>
              <a:rPr lang="en-US"/>
              <a:t>on rare occasions may a student make a purchase themselves. i will explain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some clubs hold events with prizes, yay! however gift cards are not allowed to be purchased per BU policy. If gift cards are donated to a club, they may use that as a prize.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see allotted budget, amount remaining, and each item you have purchase. If your advisor makes a purchase, they can log it here, too. </a:t>
            </a:r>
          </a:p>
          <a:p>
            <a:r>
              <a:rPr lang="en-US"/>
              <a:t/>
            </a:r>
          </a:p>
          <a:p>
            <a:r>
              <a:rPr lang="en-US"/>
              <a:t>there is a pool of allotted money for student organization each year, once I assign money to a club at the end of the budget request period, no other requests may be made throughout the year. If a club is made in the middle of the year, it is unlikely you will be granted a budget as the money has already been allocated. </a:t>
            </a:r>
          </a:p>
          <a:p>
            <a:r>
              <a:rPr lang="en-US"/>
              <a:t/>
            </a:r>
          </a:p>
          <a:p>
            <a:r>
              <a:rPr lang="en-US"/>
              <a:t>note - budgets do not roll over year to year. use it or lose it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Policy Quiz and submission Link</a:t>
            </a:r>
          </a:p>
          <a:p>
            <a:r>
              <a:rPr lang="en-US"/>
              <a:t>https://docs.google.com/forms/d/e/1FAIpQLSf1qTeaXFsS86yd5eVjxwMjZvRCDDGO8qTePVKPziHV1kdlhQ/viewform?usp=header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12.png" Type="http://schemas.openxmlformats.org/officeDocument/2006/relationships/image"/><Relationship Id="rId7" Target="../media/image13.png" Type="http://schemas.openxmlformats.org/officeDocument/2006/relationships/image"/><Relationship Id="rId8" Target="../media/image1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Relationship Id="rId4" Target="../media/image22.png" Type="http://schemas.openxmlformats.org/officeDocument/2006/relationships/image"/><Relationship Id="rId5" Target="../media/image23.png" Type="http://schemas.openxmlformats.org/officeDocument/2006/relationships/image"/><Relationship Id="rId6" Target="../media/image2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2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29.pn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31.png" Type="http://schemas.openxmlformats.org/officeDocument/2006/relationships/image"/><Relationship Id="rId4" Target="../media/image32.png" Type="http://schemas.openxmlformats.org/officeDocument/2006/relationships/image"/><Relationship Id="rId5" Target="../media/image33.png" Type="http://schemas.openxmlformats.org/officeDocument/2006/relationships/image"/><Relationship Id="rId6" Target="../media/image34.png" Type="http://schemas.openxmlformats.org/officeDocument/2006/relationships/image"/><Relationship Id="rId7" Target="../media/image3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43700" y="0"/>
            <a:ext cx="11544300" cy="10287000"/>
          </a:xfrm>
          <a:custGeom>
            <a:avLst/>
            <a:gdLst/>
            <a:ahLst/>
            <a:cxnLst/>
            <a:rect r="r" b="b" t="t" l="l"/>
            <a:pathLst>
              <a:path h="10287000" w="11544300">
                <a:moveTo>
                  <a:pt x="0" y="0"/>
                </a:moveTo>
                <a:lnTo>
                  <a:pt x="11544300" y="0"/>
                </a:lnTo>
                <a:lnTo>
                  <a:pt x="115443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962" t="0" r="-20962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10887075" cy="10287000"/>
          </a:xfrm>
          <a:custGeom>
            <a:avLst/>
            <a:gdLst/>
            <a:ahLst/>
            <a:cxnLst/>
            <a:rect r="r" b="b" t="t" l="l"/>
            <a:pathLst>
              <a:path h="10287000" w="10887075">
                <a:moveTo>
                  <a:pt x="0" y="0"/>
                </a:moveTo>
                <a:lnTo>
                  <a:pt x="10887075" y="0"/>
                </a:lnTo>
                <a:lnTo>
                  <a:pt x="108870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7700" y="6210300"/>
            <a:ext cx="1971675" cy="438150"/>
          </a:xfrm>
          <a:custGeom>
            <a:avLst/>
            <a:gdLst/>
            <a:ahLst/>
            <a:cxnLst/>
            <a:rect r="r" b="b" t="t" l="l"/>
            <a:pathLst>
              <a:path h="438150" w="1971675">
                <a:moveTo>
                  <a:pt x="0" y="0"/>
                </a:moveTo>
                <a:lnTo>
                  <a:pt x="1971675" y="0"/>
                </a:lnTo>
                <a:lnTo>
                  <a:pt x="1971675" y="438150"/>
                </a:lnTo>
                <a:lnTo>
                  <a:pt x="0" y="4381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31520" y="6826453"/>
            <a:ext cx="5102352" cy="1111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79"/>
              </a:lnSpc>
            </a:pPr>
            <a:r>
              <a:rPr lang="en-US" sz="350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Understanding Eligibility, Priorities, and Procedures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1520" y="1958620"/>
            <a:ext cx="7223760" cy="4129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44"/>
              </a:lnSpc>
            </a:pPr>
            <a:r>
              <a:rPr lang="en-US" sz="7734" b="true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STUDENT ORGANIZATION </a:t>
            </a:r>
            <a:r>
              <a:rPr lang="en-US" sz="7734" b="true">
                <a:solidFill>
                  <a:srgbClr val="2A9D9D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BUDGET REQUEST ORIENTATION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486775" y="0"/>
            <a:ext cx="9801225" cy="10287000"/>
          </a:xfrm>
          <a:custGeom>
            <a:avLst/>
            <a:gdLst/>
            <a:ahLst/>
            <a:cxnLst/>
            <a:rect r="r" b="b" t="t" l="l"/>
            <a:pathLst>
              <a:path h="10287000" w="9801225">
                <a:moveTo>
                  <a:pt x="0" y="0"/>
                </a:moveTo>
                <a:lnTo>
                  <a:pt x="9801225" y="0"/>
                </a:lnTo>
                <a:lnTo>
                  <a:pt x="98012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3382" r="0" b="-1338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11544300" cy="10287000"/>
          </a:xfrm>
          <a:custGeom>
            <a:avLst/>
            <a:gdLst/>
            <a:ahLst/>
            <a:cxnLst/>
            <a:rect r="r" b="b" t="t" l="l"/>
            <a:pathLst>
              <a:path h="10287000" w="11544300">
                <a:moveTo>
                  <a:pt x="0" y="0"/>
                </a:moveTo>
                <a:lnTo>
                  <a:pt x="11544300" y="0"/>
                </a:lnTo>
                <a:lnTo>
                  <a:pt x="115443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855099"/>
            <a:ext cx="7498080" cy="1694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693"/>
              </a:lnSpc>
            </a:pPr>
            <a:r>
              <a:rPr lang="en-US" sz="12693" b="true">
                <a:solidFill>
                  <a:srgbClr val="FFFFFF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ELIGIBILITY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4672" y="2502752"/>
            <a:ext cx="7424928" cy="1129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56"/>
              </a:lnSpc>
            </a:pPr>
            <a:r>
              <a:rPr lang="en-US" sz="8456" b="true">
                <a:solidFill>
                  <a:srgbClr val="2CBEC6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REQUIREMENTS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647700" y="3750799"/>
            <a:ext cx="1752600" cy="219075"/>
          </a:xfrm>
          <a:custGeom>
            <a:avLst/>
            <a:gdLst/>
            <a:ahLst/>
            <a:cxnLst/>
            <a:rect r="r" b="b" t="t" l="l"/>
            <a:pathLst>
              <a:path h="219075" w="1752600">
                <a:moveTo>
                  <a:pt x="0" y="0"/>
                </a:moveTo>
                <a:lnTo>
                  <a:pt x="1752600" y="0"/>
                </a:lnTo>
                <a:lnTo>
                  <a:pt x="1752600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04672" y="5642823"/>
            <a:ext cx="7910425" cy="3781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00708" indent="-450354" lvl="1">
              <a:lnSpc>
                <a:spcPts val="5006"/>
              </a:lnSpc>
              <a:buFont typeface="Arial"/>
              <a:buChar char="•"/>
            </a:pPr>
            <a:r>
              <a:rPr lang="en-US" sz="4171" spc="-8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be officially approved through the registration process</a:t>
            </a:r>
          </a:p>
          <a:p>
            <a:pPr algn="l" marL="900708" indent="-450354" lvl="1">
              <a:lnSpc>
                <a:spcPts val="5006"/>
              </a:lnSpc>
              <a:buFont typeface="Arial"/>
              <a:buChar char="•"/>
            </a:pPr>
            <a:r>
              <a:rPr lang="en-US" sz="4171" spc="-8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have a faculty advisor to approve purchases</a:t>
            </a:r>
          </a:p>
          <a:p>
            <a:pPr algn="l" marL="900708" indent="-450354" lvl="1">
              <a:lnSpc>
                <a:spcPts val="5006"/>
              </a:lnSpc>
              <a:buFont typeface="Arial"/>
              <a:buChar char="•"/>
            </a:pPr>
            <a:r>
              <a:rPr lang="en-US" sz="4171" spc="-8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score 100% on the budget policy quiz (all leaders)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04672" y="4074649"/>
            <a:ext cx="8694516" cy="1266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06"/>
              </a:lnSpc>
            </a:pPr>
            <a:r>
              <a:rPr lang="en-US" sz="4171" spc="-8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 order to submit a budget request your group must...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49376" y="519949"/>
            <a:ext cx="3924300" cy="1933575"/>
          </a:xfrm>
          <a:custGeom>
            <a:avLst/>
            <a:gdLst/>
            <a:ahLst/>
            <a:cxnLst/>
            <a:rect r="r" b="b" t="t" l="l"/>
            <a:pathLst>
              <a:path h="1933575" w="3924300">
                <a:moveTo>
                  <a:pt x="0" y="0"/>
                </a:moveTo>
                <a:lnTo>
                  <a:pt x="3924300" y="0"/>
                </a:lnTo>
                <a:lnTo>
                  <a:pt x="3924300" y="1933575"/>
                </a:lnTo>
                <a:lnTo>
                  <a:pt x="0" y="19335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73676" y="519949"/>
            <a:ext cx="5667375" cy="1933575"/>
          </a:xfrm>
          <a:custGeom>
            <a:avLst/>
            <a:gdLst/>
            <a:ahLst/>
            <a:cxnLst/>
            <a:rect r="r" b="b" t="t" l="l"/>
            <a:pathLst>
              <a:path h="1933575" w="5667375">
                <a:moveTo>
                  <a:pt x="0" y="0"/>
                </a:moveTo>
                <a:lnTo>
                  <a:pt x="5667375" y="0"/>
                </a:lnTo>
                <a:lnTo>
                  <a:pt x="5667375" y="1933575"/>
                </a:lnTo>
                <a:lnTo>
                  <a:pt x="0" y="19335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49376" y="2822717"/>
            <a:ext cx="3924300" cy="1714500"/>
          </a:xfrm>
          <a:custGeom>
            <a:avLst/>
            <a:gdLst/>
            <a:ahLst/>
            <a:cxnLst/>
            <a:rect r="r" b="b" t="t" l="l"/>
            <a:pathLst>
              <a:path h="1714500" w="3924300">
                <a:moveTo>
                  <a:pt x="0" y="0"/>
                </a:moveTo>
                <a:lnTo>
                  <a:pt x="3924300" y="0"/>
                </a:lnTo>
                <a:lnTo>
                  <a:pt x="3924300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773676" y="2822717"/>
            <a:ext cx="5667375" cy="1714500"/>
          </a:xfrm>
          <a:custGeom>
            <a:avLst/>
            <a:gdLst/>
            <a:ahLst/>
            <a:cxnLst/>
            <a:rect r="r" b="b" t="t" l="l"/>
            <a:pathLst>
              <a:path h="1714500" w="5667375">
                <a:moveTo>
                  <a:pt x="0" y="0"/>
                </a:moveTo>
                <a:lnTo>
                  <a:pt x="5667375" y="0"/>
                </a:lnTo>
                <a:lnTo>
                  <a:pt x="5667375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07522" y="4881373"/>
            <a:ext cx="16672955" cy="4032771"/>
          </a:xfrm>
          <a:custGeom>
            <a:avLst/>
            <a:gdLst/>
            <a:ahLst/>
            <a:cxnLst/>
            <a:rect r="r" b="b" t="t" l="l"/>
            <a:pathLst>
              <a:path h="4032771" w="16672955">
                <a:moveTo>
                  <a:pt x="0" y="0"/>
                </a:moveTo>
                <a:lnTo>
                  <a:pt x="16672956" y="0"/>
                </a:lnTo>
                <a:lnTo>
                  <a:pt x="16672956" y="4032771"/>
                </a:lnTo>
                <a:lnTo>
                  <a:pt x="0" y="40327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372108" y="1314307"/>
            <a:ext cx="2962656" cy="63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1"/>
              </a:lnSpc>
            </a:pPr>
            <a:r>
              <a:rPr lang="en-US" sz="4990" b="true">
                <a:solidFill>
                  <a:srgbClr val="FFFFFF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ESSENTIAL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121148" y="921094"/>
            <a:ext cx="4480560" cy="1298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7"/>
              </a:lnSpc>
            </a:pPr>
            <a:r>
              <a:rPr lang="en-US" sz="2962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Fund what your club needs to operate and achieve its mission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372108" y="3118410"/>
            <a:ext cx="2468880" cy="1196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4"/>
              </a:lnSpc>
            </a:pPr>
            <a:r>
              <a:rPr lang="en-US" sz="4886" b="true">
                <a:solidFill>
                  <a:srgbClr val="FFFFFF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LOWER PRIORITY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121148" y="3009900"/>
            <a:ext cx="4590288" cy="124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1"/>
              </a:lnSpc>
            </a:pPr>
            <a:r>
              <a:rPr lang="en-US" sz="2887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Nice-to-have requests like additional conferences or non-essential materials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277486" y="9248775"/>
            <a:ext cx="15669162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4"/>
              </a:lnSpc>
            </a:pPr>
            <a:r>
              <a:rPr lang="en-US" sz="2962" b="true">
                <a:solidFill>
                  <a:srgbClr val="1AB3C4"/>
                </a:solidFill>
                <a:latin typeface="Roboto Bold"/>
                <a:ea typeface="Roboto Bold"/>
                <a:cs typeface="Roboto Bold"/>
                <a:sym typeface="Roboto Bold"/>
              </a:rPr>
              <a:t>Reminder</a:t>
            </a:r>
            <a:r>
              <a:rPr lang="en-US" sz="2962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Food purchases are allowed only for special events, not regular meetings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07522" y="748549"/>
            <a:ext cx="5614416" cy="3440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25"/>
              </a:lnSpc>
            </a:pPr>
            <a:r>
              <a:rPr lang="en-US" sz="9490" b="true">
                <a:solidFill>
                  <a:srgbClr val="FFFFFF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BUDGET REQUEST</a:t>
            </a:r>
            <a:r>
              <a:rPr lang="en-US" sz="9490" b="true">
                <a:solidFill>
                  <a:srgbClr val="1AB3C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 EXAMPLE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3232" y="760520"/>
            <a:ext cx="8119872" cy="12015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6"/>
              </a:lnSpc>
            </a:pPr>
            <a:r>
              <a:rPr lang="en-US" sz="9056" b="true">
                <a:solidFill>
                  <a:srgbClr val="FFFFFF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HOW TO REQUEST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144000" y="762232"/>
            <a:ext cx="5833872" cy="1199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89"/>
              </a:lnSpc>
            </a:pPr>
            <a:r>
              <a:rPr lang="en-US" sz="8989" b="true">
                <a:solidFill>
                  <a:srgbClr val="2AB3C6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A PURCHASE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13232" y="2352675"/>
            <a:ext cx="1314450" cy="219075"/>
          </a:xfrm>
          <a:custGeom>
            <a:avLst/>
            <a:gdLst/>
            <a:ahLst/>
            <a:cxnLst/>
            <a:rect r="r" b="b" t="t" l="l"/>
            <a:pathLst>
              <a:path h="219075" w="1314450">
                <a:moveTo>
                  <a:pt x="0" y="0"/>
                </a:moveTo>
                <a:lnTo>
                  <a:pt x="1314450" y="0"/>
                </a:lnTo>
                <a:lnTo>
                  <a:pt x="1314450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13232" y="2781300"/>
            <a:ext cx="1314450" cy="1285875"/>
          </a:xfrm>
          <a:custGeom>
            <a:avLst/>
            <a:gdLst/>
            <a:ahLst/>
            <a:cxnLst/>
            <a:rect r="r" b="b" t="t" l="l"/>
            <a:pathLst>
              <a:path h="1285875" w="1314450">
                <a:moveTo>
                  <a:pt x="0" y="0"/>
                </a:moveTo>
                <a:lnTo>
                  <a:pt x="1314450" y="0"/>
                </a:lnTo>
                <a:lnTo>
                  <a:pt x="1314450" y="1285875"/>
                </a:lnTo>
                <a:lnTo>
                  <a:pt x="0" y="1285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56132" y="3095625"/>
            <a:ext cx="640080" cy="742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05"/>
              </a:lnSpc>
              <a:spcBef>
                <a:spcPct val="0"/>
              </a:spcBef>
            </a:pPr>
            <a:r>
              <a:rPr lang="en-US" b="true" sz="5605" strike="noStrike" u="none">
                <a:solidFill>
                  <a:srgbClr val="00152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01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389632" y="2924175"/>
            <a:ext cx="15043772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4"/>
              </a:lnSpc>
              <a:spcBef>
                <a:spcPct val="0"/>
              </a:spcBef>
            </a:pPr>
            <a:r>
              <a:rPr lang="en-US" b="true" sz="2962" strike="noStrike" u="non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Email a link to the desired item and CC your faculty advisor for approval confirmation.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713232" y="4362450"/>
            <a:ext cx="1314450" cy="1285875"/>
          </a:xfrm>
          <a:custGeom>
            <a:avLst/>
            <a:gdLst/>
            <a:ahLst/>
            <a:cxnLst/>
            <a:rect r="r" b="b" t="t" l="l"/>
            <a:pathLst>
              <a:path h="1285875" w="1314450">
                <a:moveTo>
                  <a:pt x="0" y="0"/>
                </a:moveTo>
                <a:lnTo>
                  <a:pt x="1314450" y="0"/>
                </a:lnTo>
                <a:lnTo>
                  <a:pt x="1314450" y="1285875"/>
                </a:lnTo>
                <a:lnTo>
                  <a:pt x="0" y="1285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56132" y="4629150"/>
            <a:ext cx="731520" cy="742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05"/>
              </a:lnSpc>
              <a:spcBef>
                <a:spcPct val="0"/>
              </a:spcBef>
            </a:pPr>
            <a:r>
              <a:rPr lang="en-US" b="true" sz="5605" strike="noStrike" u="none">
                <a:solidFill>
                  <a:srgbClr val="00152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389632" y="4448175"/>
            <a:ext cx="1523769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4"/>
              </a:lnSpc>
              <a:spcBef>
                <a:spcPct val="0"/>
              </a:spcBef>
            </a:pPr>
            <a:r>
              <a:rPr lang="en-US" b="true" sz="2962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Ms. Perrone reviews and places the order in the advisor’s name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713232" y="5943600"/>
            <a:ext cx="1314450" cy="1504950"/>
          </a:xfrm>
          <a:custGeom>
            <a:avLst/>
            <a:gdLst/>
            <a:ahLst/>
            <a:cxnLst/>
            <a:rect r="r" b="b" t="t" l="l"/>
            <a:pathLst>
              <a:path h="1504950" w="1314450">
                <a:moveTo>
                  <a:pt x="0" y="0"/>
                </a:moveTo>
                <a:lnTo>
                  <a:pt x="1314450" y="0"/>
                </a:lnTo>
                <a:lnTo>
                  <a:pt x="1314450" y="1504950"/>
                </a:lnTo>
                <a:lnTo>
                  <a:pt x="0" y="15049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56132" y="6381750"/>
            <a:ext cx="731520" cy="742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05"/>
              </a:lnSpc>
              <a:spcBef>
                <a:spcPct val="0"/>
              </a:spcBef>
            </a:pPr>
            <a:r>
              <a:rPr lang="en-US" b="true" sz="5605" strike="noStrike" u="none">
                <a:solidFill>
                  <a:srgbClr val="00152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03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389632" y="6219825"/>
            <a:ext cx="14671272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4"/>
              </a:lnSpc>
              <a:spcBef>
                <a:spcPct val="0"/>
              </a:spcBef>
            </a:pPr>
            <a:r>
              <a:rPr lang="en-US" b="true" sz="2962" strike="noStrike" u="non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You will be notified when the order is placed and when you can expect delivery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713232" y="7753350"/>
            <a:ext cx="1314450" cy="1504950"/>
          </a:xfrm>
          <a:custGeom>
            <a:avLst/>
            <a:gdLst/>
            <a:ahLst/>
            <a:cxnLst/>
            <a:rect r="r" b="b" t="t" l="l"/>
            <a:pathLst>
              <a:path h="1504950" w="1314450">
                <a:moveTo>
                  <a:pt x="0" y="0"/>
                </a:moveTo>
                <a:lnTo>
                  <a:pt x="1314450" y="0"/>
                </a:lnTo>
                <a:lnTo>
                  <a:pt x="1314450" y="1504950"/>
                </a:lnTo>
                <a:lnTo>
                  <a:pt x="0" y="15049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56132" y="8191500"/>
            <a:ext cx="904875" cy="742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05"/>
              </a:lnSpc>
              <a:spcBef>
                <a:spcPct val="0"/>
              </a:spcBef>
            </a:pPr>
            <a:r>
              <a:rPr lang="en-US" b="true" sz="5605" strike="noStrike" u="none">
                <a:solidFill>
                  <a:srgbClr val="00152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04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389632" y="8029575"/>
            <a:ext cx="14671272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54"/>
              </a:lnSpc>
              <a:spcBef>
                <a:spcPct val="0"/>
              </a:spcBef>
            </a:pPr>
            <a:r>
              <a:rPr lang="en-US" b="true" sz="2962" strike="noStrike" u="non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The purchase amount will be deducted from your budget on Club Hub.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0668000" cy="10287000"/>
          </a:xfrm>
          <a:custGeom>
            <a:avLst/>
            <a:gdLst/>
            <a:ahLst/>
            <a:cxnLst/>
            <a:rect r="r" b="b" t="t" l="l"/>
            <a:pathLst>
              <a:path h="10287000" w="10668000">
                <a:moveTo>
                  <a:pt x="0" y="0"/>
                </a:moveTo>
                <a:lnTo>
                  <a:pt x="10668000" y="0"/>
                </a:lnTo>
                <a:lnTo>
                  <a:pt x="1066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47700" y="4286250"/>
            <a:ext cx="1752600" cy="219075"/>
          </a:xfrm>
          <a:custGeom>
            <a:avLst/>
            <a:gdLst/>
            <a:ahLst/>
            <a:cxnLst/>
            <a:rect r="r" b="b" t="t" l="l"/>
            <a:pathLst>
              <a:path h="219075" w="1752600">
                <a:moveTo>
                  <a:pt x="0" y="0"/>
                </a:moveTo>
                <a:lnTo>
                  <a:pt x="1752600" y="0"/>
                </a:lnTo>
                <a:lnTo>
                  <a:pt x="1752600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22960" y="4736104"/>
            <a:ext cx="7351776" cy="1242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07"/>
              </a:lnSpc>
              <a:spcBef>
                <a:spcPct val="0"/>
              </a:spcBef>
            </a:pPr>
            <a:r>
              <a:rPr lang="en-US" sz="3576" spc="-71">
                <a:solidFill>
                  <a:srgbClr val="FFFFFF"/>
                </a:solidFill>
                <a:latin typeface="Barlow SemiCondensed"/>
                <a:ea typeface="Barlow SemiCondensed"/>
                <a:cs typeface="Barlow SemiCondensed"/>
                <a:sym typeface="Barlow SemiCondensed"/>
              </a:rPr>
              <a:t>On rare occasions, students may</a:t>
            </a:r>
            <a:r>
              <a:rPr lang="en-US" sz="3576" spc="-71" strike="noStrike" u="none">
                <a:solidFill>
                  <a:srgbClr val="FFFFFF"/>
                </a:solidFill>
                <a:latin typeface="Barlow SemiCondensed"/>
                <a:ea typeface="Barlow SemiCondensed"/>
                <a:cs typeface="Barlow SemiCondensed"/>
                <a:sym typeface="Barlow SemiCondensed"/>
              </a:rPr>
              <a:t> make purchases </a:t>
            </a:r>
            <a:r>
              <a:rPr lang="en-US" b="true" sz="3576" spc="-71" strike="noStrike" u="none">
                <a:solidFill>
                  <a:srgbClr val="00859D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after receiving prior approval</a:t>
            </a:r>
            <a:r>
              <a:rPr lang="en-US" sz="3576" spc="-71" strike="noStrike" u="none">
                <a:solidFill>
                  <a:srgbClr val="FFFFFF"/>
                </a:solidFill>
                <a:latin typeface="Barlow SemiCondensed"/>
                <a:ea typeface="Barlow SemiCondensed"/>
                <a:cs typeface="Barlow SemiCondensed"/>
                <a:sym typeface="Barlow SemiCondensed"/>
              </a:rPr>
              <a:t>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47700" y="6210300"/>
            <a:ext cx="7629525" cy="219075"/>
          </a:xfrm>
          <a:custGeom>
            <a:avLst/>
            <a:gdLst/>
            <a:ahLst/>
            <a:cxnLst/>
            <a:rect r="r" b="b" t="t" l="l"/>
            <a:pathLst>
              <a:path h="219075" w="7629525">
                <a:moveTo>
                  <a:pt x="0" y="0"/>
                </a:moveTo>
                <a:lnTo>
                  <a:pt x="7629525" y="0"/>
                </a:lnTo>
                <a:lnTo>
                  <a:pt x="7629525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22960" y="6454033"/>
            <a:ext cx="8098976" cy="1242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07"/>
              </a:lnSpc>
            </a:pPr>
            <a:r>
              <a:rPr lang="en-US" sz="3576" spc="-71">
                <a:solidFill>
                  <a:srgbClr val="FFFFFF"/>
                </a:solidFill>
                <a:latin typeface="Barlow SemiCondensed"/>
                <a:ea typeface="Barlow SemiCondensed"/>
                <a:cs typeface="Barlow SemiCondensed"/>
                <a:sym typeface="Barlow SemiCondensed"/>
              </a:rPr>
              <a:t>If you're allowed to purchase on your own, </a:t>
            </a:r>
            <a:r>
              <a:rPr lang="en-US" sz="3576" spc="-71" b="true">
                <a:solidFill>
                  <a:srgbClr val="00859D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save your receipt</a:t>
            </a:r>
            <a:r>
              <a:rPr lang="en-US" sz="3576" spc="-71">
                <a:solidFill>
                  <a:srgbClr val="FFFFFF"/>
                </a:solidFill>
                <a:latin typeface="Barlow SemiCondensed"/>
                <a:ea typeface="Barlow SemiCondensed"/>
                <a:cs typeface="Barlow SemiCondensed"/>
                <a:sym typeface="Barlow SemiCondensed"/>
              </a:rPr>
              <a:t> and submit it to Ms. Perrone.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47700" y="7924800"/>
            <a:ext cx="7629525" cy="219075"/>
          </a:xfrm>
          <a:custGeom>
            <a:avLst/>
            <a:gdLst/>
            <a:ahLst/>
            <a:cxnLst/>
            <a:rect r="r" b="b" t="t" l="l"/>
            <a:pathLst>
              <a:path h="219075" w="7629525">
                <a:moveTo>
                  <a:pt x="0" y="0"/>
                </a:moveTo>
                <a:lnTo>
                  <a:pt x="7629525" y="0"/>
                </a:lnTo>
                <a:lnTo>
                  <a:pt x="7629525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22960" y="8151388"/>
            <a:ext cx="6859792" cy="1242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07"/>
              </a:lnSpc>
            </a:pPr>
            <a:r>
              <a:rPr lang="en-US" sz="3576" spc="-71">
                <a:solidFill>
                  <a:srgbClr val="FFFFFF"/>
                </a:solidFill>
                <a:latin typeface="Barlow SemiCondensed"/>
                <a:ea typeface="Barlow SemiCondensed"/>
                <a:cs typeface="Barlow SemiCondensed"/>
                <a:sym typeface="Barlow SemiCondensed"/>
              </a:rPr>
              <a:t>Reimbursements typically take about </a:t>
            </a:r>
            <a:r>
              <a:rPr lang="en-US" sz="3576" spc="-71" b="true">
                <a:solidFill>
                  <a:srgbClr val="00859D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two weeks</a:t>
            </a:r>
            <a:r>
              <a:rPr lang="en-US" sz="3576" spc="-71">
                <a:solidFill>
                  <a:srgbClr val="FFFFFF"/>
                </a:solidFill>
                <a:latin typeface="Barlow SemiCondensed"/>
                <a:ea typeface="Barlow SemiCondensed"/>
                <a:cs typeface="Barlow SemiCondensed"/>
                <a:sym typeface="Barlow SemiCondensed"/>
              </a:rPr>
              <a:t> to process once submitted.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22960" y="1500712"/>
            <a:ext cx="9491472" cy="2537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80"/>
              </a:lnSpc>
            </a:pPr>
            <a:r>
              <a:rPr lang="en-US" sz="10886" b="true">
                <a:solidFill>
                  <a:srgbClr val="FFFFFF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REIMBURSEMENT </a:t>
            </a:r>
            <a:r>
              <a:rPr lang="en-US" sz="10886" b="true">
                <a:solidFill>
                  <a:srgbClr val="00859D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RULES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572625" y="3000375"/>
            <a:ext cx="8715375" cy="5572125"/>
          </a:xfrm>
          <a:custGeom>
            <a:avLst/>
            <a:gdLst/>
            <a:ahLst/>
            <a:cxnLst/>
            <a:rect r="r" b="b" t="t" l="l"/>
            <a:pathLst>
              <a:path h="5572125" w="8715375">
                <a:moveTo>
                  <a:pt x="0" y="0"/>
                </a:moveTo>
                <a:lnTo>
                  <a:pt x="8715375" y="0"/>
                </a:lnTo>
                <a:lnTo>
                  <a:pt x="8715375" y="5572125"/>
                </a:lnTo>
                <a:lnTo>
                  <a:pt x="0" y="55721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-486000">
            <a:off x="11593894" y="4979908"/>
            <a:ext cx="4407408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74"/>
              </a:lnSpc>
            </a:pPr>
            <a:r>
              <a:rPr lang="en-US" sz="5978" spc="298">
                <a:solidFill>
                  <a:srgbClr val="FFFFFF">
                    <a:alpha val="69804"/>
                  </a:srgbClr>
                </a:solidFill>
                <a:latin typeface="Roboto"/>
                <a:ea typeface="Roboto"/>
                <a:cs typeface="Roboto"/>
                <a:sym typeface="Roboto"/>
              </a:rPr>
              <a:t>GIFT CARD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0448925" y="2352675"/>
            <a:ext cx="6753225" cy="6219825"/>
          </a:xfrm>
          <a:custGeom>
            <a:avLst/>
            <a:gdLst/>
            <a:ahLst/>
            <a:cxnLst/>
            <a:rect r="r" b="b" t="t" l="l"/>
            <a:pathLst>
              <a:path h="6219825" w="6753225">
                <a:moveTo>
                  <a:pt x="0" y="0"/>
                </a:moveTo>
                <a:lnTo>
                  <a:pt x="6753225" y="0"/>
                </a:lnTo>
                <a:lnTo>
                  <a:pt x="6753225" y="6219825"/>
                </a:lnTo>
                <a:lnTo>
                  <a:pt x="0" y="62198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76656" y="1611289"/>
            <a:ext cx="3767328" cy="1706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06"/>
              </a:lnSpc>
            </a:pPr>
            <a:r>
              <a:rPr lang="en-US" sz="12806" b="true">
                <a:solidFill>
                  <a:srgbClr val="FFFFFF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PRIZE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6656" y="3076044"/>
            <a:ext cx="6986016" cy="1129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56"/>
              </a:lnSpc>
            </a:pPr>
            <a:r>
              <a:rPr lang="en-US" sz="8456" b="true">
                <a:solidFill>
                  <a:srgbClr val="1AB3C6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RESTRICTIONS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47700" y="4495800"/>
            <a:ext cx="1971675" cy="219075"/>
          </a:xfrm>
          <a:custGeom>
            <a:avLst/>
            <a:gdLst/>
            <a:ahLst/>
            <a:cxnLst/>
            <a:rect r="r" b="b" t="t" l="l"/>
            <a:pathLst>
              <a:path h="219075" w="1971675">
                <a:moveTo>
                  <a:pt x="0" y="0"/>
                </a:moveTo>
                <a:lnTo>
                  <a:pt x="1971675" y="0"/>
                </a:lnTo>
                <a:lnTo>
                  <a:pt x="1971675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89301" y="6047763"/>
            <a:ext cx="8449818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5"/>
              </a:lnSpc>
            </a:pPr>
            <a:r>
              <a:rPr lang="en-US" sz="4087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Gift cards are not allowed to be purchased for prizes.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53523" y="119868"/>
            <a:ext cx="11977858" cy="8646652"/>
          </a:xfrm>
          <a:custGeom>
            <a:avLst/>
            <a:gdLst/>
            <a:ahLst/>
            <a:cxnLst/>
            <a:rect r="r" b="b" t="t" l="l"/>
            <a:pathLst>
              <a:path h="8646652" w="11977858">
                <a:moveTo>
                  <a:pt x="0" y="0"/>
                </a:moveTo>
                <a:lnTo>
                  <a:pt x="11977858" y="0"/>
                </a:lnTo>
                <a:lnTo>
                  <a:pt x="11977858" y="8646652"/>
                </a:lnTo>
                <a:lnTo>
                  <a:pt x="0" y="8646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495488" y="8835718"/>
            <a:ext cx="4693929" cy="1330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943"/>
              </a:lnSpc>
            </a:pPr>
            <a:r>
              <a:rPr lang="en-US" sz="9943" b="true">
                <a:solidFill>
                  <a:srgbClr val="00234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Club Hub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106775" y="0"/>
            <a:ext cx="2181225" cy="6000750"/>
          </a:xfrm>
          <a:custGeom>
            <a:avLst/>
            <a:gdLst/>
            <a:ahLst/>
            <a:cxnLst/>
            <a:rect r="r" b="b" t="t" l="l"/>
            <a:pathLst>
              <a:path h="6000750" w="2181225">
                <a:moveTo>
                  <a:pt x="0" y="0"/>
                </a:moveTo>
                <a:lnTo>
                  <a:pt x="2181225" y="0"/>
                </a:lnTo>
                <a:lnTo>
                  <a:pt x="2181225" y="6000750"/>
                </a:lnTo>
                <a:lnTo>
                  <a:pt x="0" y="6000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48925" y="2143125"/>
            <a:ext cx="6972300" cy="7077075"/>
          </a:xfrm>
          <a:custGeom>
            <a:avLst/>
            <a:gdLst/>
            <a:ahLst/>
            <a:cxnLst/>
            <a:rect r="r" b="b" t="t" l="l"/>
            <a:pathLst>
              <a:path h="7077075" w="6972300">
                <a:moveTo>
                  <a:pt x="0" y="0"/>
                </a:moveTo>
                <a:lnTo>
                  <a:pt x="6972300" y="0"/>
                </a:lnTo>
                <a:lnTo>
                  <a:pt x="6972300" y="7077075"/>
                </a:lnTo>
                <a:lnTo>
                  <a:pt x="0" y="70770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668625" y="6858000"/>
            <a:ext cx="2619375" cy="3000375"/>
          </a:xfrm>
          <a:custGeom>
            <a:avLst/>
            <a:gdLst/>
            <a:ahLst/>
            <a:cxnLst/>
            <a:rect r="r" b="b" t="t" l="l"/>
            <a:pathLst>
              <a:path h="3000375" w="2619375">
                <a:moveTo>
                  <a:pt x="0" y="0"/>
                </a:moveTo>
                <a:lnTo>
                  <a:pt x="2619375" y="0"/>
                </a:lnTo>
                <a:lnTo>
                  <a:pt x="2619375" y="3000375"/>
                </a:lnTo>
                <a:lnTo>
                  <a:pt x="0" y="30003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13232" y="888705"/>
            <a:ext cx="6565392" cy="1378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386"/>
              </a:lnSpc>
            </a:pPr>
            <a:r>
              <a:rPr lang="en-US" sz="10386" b="true">
                <a:solidFill>
                  <a:srgbClr val="00A4C7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NEXT STEPS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713232" y="2143125"/>
            <a:ext cx="1752600" cy="233363"/>
          </a:xfrm>
          <a:custGeom>
            <a:avLst/>
            <a:gdLst/>
            <a:ahLst/>
            <a:cxnLst/>
            <a:rect r="r" b="b" t="t" l="l"/>
            <a:pathLst>
              <a:path h="233363" w="1752600">
                <a:moveTo>
                  <a:pt x="0" y="0"/>
                </a:moveTo>
                <a:lnTo>
                  <a:pt x="1752600" y="0"/>
                </a:lnTo>
                <a:lnTo>
                  <a:pt x="1752600" y="233363"/>
                </a:lnTo>
                <a:lnTo>
                  <a:pt x="0" y="2333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260" t="0" r="-326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59536" y="3410201"/>
            <a:ext cx="4974336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4"/>
              </a:lnSpc>
            </a:pPr>
            <a:r>
              <a:rPr lang="en-US" sz="2962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Pass the budget policy quiz (all leaders of your group)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59155" y="6334125"/>
            <a:ext cx="6272784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4"/>
              </a:lnSpc>
            </a:pPr>
            <a:r>
              <a:rPr lang="en-US" sz="2962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Submit a budget through the same google form using the budget template provided.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59155" y="8020050"/>
            <a:ext cx="5413248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4"/>
              </a:lnSpc>
            </a:pPr>
            <a:r>
              <a:rPr lang="en-US" sz="2962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Reach out with any questions.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59155" y="4648200"/>
            <a:ext cx="6273165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4"/>
              </a:lnSpc>
            </a:pPr>
            <a:r>
              <a:rPr lang="en-US" sz="2962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Draft your budget request in collaboration with your faculty advisor.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DAHVMJsFwvI</dc:identifier>
  <dcterms:modified xsi:type="dcterms:W3CDTF">2011-08-01T06:04:30Z</dcterms:modified>
  <cp:revision>1</cp:revision>
  <dc:title>BU Academy Image</dc:title>
</cp:coreProperties>
</file>